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70" r:id="rId8"/>
    <p:sldId id="263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82" r:id="rId18"/>
    <p:sldId id="281" r:id="rId19"/>
    <p:sldId id="277" r:id="rId20"/>
    <p:sldId id="280" r:id="rId21"/>
    <p:sldId id="283" r:id="rId22"/>
    <p:sldId id="265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 hay" userId="d9b7ff6c-50e5-442a-aa61-3b3834e57101" providerId="ADAL" clId="{4C4EBCEF-7753-4530-8072-833DD789B4C1}"/>
    <pc:docChg chg="custSel addSld delSld modSld sldOrd">
      <pc:chgData name="Dani hay" userId="d9b7ff6c-50e5-442a-aa61-3b3834e57101" providerId="ADAL" clId="{4C4EBCEF-7753-4530-8072-833DD789B4C1}" dt="2023-02-12T08:08:18.872" v="2058" actId="115"/>
      <pc:docMkLst>
        <pc:docMk/>
      </pc:docMkLst>
      <pc:sldChg chg="modSp">
        <pc:chgData name="Dani hay" userId="d9b7ff6c-50e5-442a-aa61-3b3834e57101" providerId="ADAL" clId="{4C4EBCEF-7753-4530-8072-833DD789B4C1}" dt="2023-02-12T08:02:24.913" v="1891" actId="6549"/>
        <pc:sldMkLst>
          <pc:docMk/>
          <pc:sldMk cId="2408621062" sldId="257"/>
        </pc:sldMkLst>
        <pc:spChg chg="mod">
          <ac:chgData name="Dani hay" userId="d9b7ff6c-50e5-442a-aa61-3b3834e57101" providerId="ADAL" clId="{4C4EBCEF-7753-4530-8072-833DD789B4C1}" dt="2023-02-12T08:02:24.913" v="1891" actId="6549"/>
          <ac:spMkLst>
            <pc:docMk/>
            <pc:sldMk cId="2408621062" sldId="257"/>
            <ac:spMk id="8" creationId="{7B4901CA-D18B-4C18-BECE-76F85242A73A}"/>
          </ac:spMkLst>
        </pc:spChg>
      </pc:sldChg>
      <pc:sldChg chg="modSp">
        <pc:chgData name="Dani hay" userId="d9b7ff6c-50e5-442a-aa61-3b3834e57101" providerId="ADAL" clId="{4C4EBCEF-7753-4530-8072-833DD789B4C1}" dt="2023-02-12T08:03:24.112" v="1910" actId="20577"/>
        <pc:sldMkLst>
          <pc:docMk/>
          <pc:sldMk cId="1456510392" sldId="261"/>
        </pc:sldMkLst>
        <pc:spChg chg="mod">
          <ac:chgData name="Dani hay" userId="d9b7ff6c-50e5-442a-aa61-3b3834e57101" providerId="ADAL" clId="{4C4EBCEF-7753-4530-8072-833DD789B4C1}" dt="2023-02-12T08:03:24.112" v="1910" actId="20577"/>
          <ac:spMkLst>
            <pc:docMk/>
            <pc:sldMk cId="1456510392" sldId="261"/>
            <ac:spMk id="9" creationId="{178D2ECD-4E49-4240-85DC-67BEB68411FF}"/>
          </ac:spMkLst>
        </pc:spChg>
      </pc:sldChg>
      <pc:sldChg chg="modSp ord">
        <pc:chgData name="Dani hay" userId="d9b7ff6c-50e5-442a-aa61-3b3834e57101" providerId="ADAL" clId="{4C4EBCEF-7753-4530-8072-833DD789B4C1}" dt="2023-02-12T08:07:00.902" v="2035"/>
        <pc:sldMkLst>
          <pc:docMk/>
          <pc:sldMk cId="939595068" sldId="263"/>
        </pc:sldMkLst>
        <pc:spChg chg="mod">
          <ac:chgData name="Dani hay" userId="d9b7ff6c-50e5-442a-aa61-3b3834e57101" providerId="ADAL" clId="{4C4EBCEF-7753-4530-8072-833DD789B4C1}" dt="2023-02-12T07:12:36.450" v="50" actId="403"/>
          <ac:spMkLst>
            <pc:docMk/>
            <pc:sldMk cId="939595068" sldId="263"/>
            <ac:spMk id="9" creationId="{178D2ECD-4E49-4240-85DC-67BEB68411FF}"/>
          </ac:spMkLst>
        </pc:spChg>
      </pc:sldChg>
      <pc:sldChg chg="del">
        <pc:chgData name="Dani hay" userId="d9b7ff6c-50e5-442a-aa61-3b3834e57101" providerId="ADAL" clId="{4C4EBCEF-7753-4530-8072-833DD789B4C1}" dt="2023-02-12T08:00:27.499" v="1888" actId="47"/>
        <pc:sldMkLst>
          <pc:docMk/>
          <pc:sldMk cId="3677806903" sldId="264"/>
        </pc:sldMkLst>
      </pc:sldChg>
      <pc:sldChg chg="ord">
        <pc:chgData name="Dani hay" userId="d9b7ff6c-50e5-442a-aa61-3b3834e57101" providerId="ADAL" clId="{4C4EBCEF-7753-4530-8072-833DD789B4C1}" dt="2023-02-12T07:57:00.551" v="1883"/>
        <pc:sldMkLst>
          <pc:docMk/>
          <pc:sldMk cId="4059889344" sldId="265"/>
        </pc:sldMkLst>
      </pc:sldChg>
      <pc:sldChg chg="ord">
        <pc:chgData name="Dani hay" userId="d9b7ff6c-50e5-442a-aa61-3b3834e57101" providerId="ADAL" clId="{4C4EBCEF-7753-4530-8072-833DD789B4C1}" dt="2023-02-12T07:59:32.290" v="1887"/>
        <pc:sldMkLst>
          <pc:docMk/>
          <pc:sldMk cId="2492847040" sldId="272"/>
        </pc:sldMkLst>
      </pc:sldChg>
      <pc:sldChg chg="modSp">
        <pc:chgData name="Dani hay" userId="d9b7ff6c-50e5-442a-aa61-3b3834e57101" providerId="ADAL" clId="{4C4EBCEF-7753-4530-8072-833DD789B4C1}" dt="2023-02-12T08:07:56.957" v="2057" actId="20577"/>
        <pc:sldMkLst>
          <pc:docMk/>
          <pc:sldMk cId="2894993976" sldId="276"/>
        </pc:sldMkLst>
        <pc:spChg chg="mod">
          <ac:chgData name="Dani hay" userId="d9b7ff6c-50e5-442a-aa61-3b3834e57101" providerId="ADAL" clId="{4C4EBCEF-7753-4530-8072-833DD789B4C1}" dt="2023-02-12T08:07:56.957" v="2057" actId="20577"/>
          <ac:spMkLst>
            <pc:docMk/>
            <pc:sldMk cId="2894993976" sldId="276"/>
            <ac:spMk id="8" creationId="{177E6DB2-D041-4527-BFD0-D3D783B31AEC}"/>
          </ac:spMkLst>
        </pc:spChg>
      </pc:sldChg>
      <pc:sldChg chg="ord">
        <pc:chgData name="Dani hay" userId="d9b7ff6c-50e5-442a-aa61-3b3834e57101" providerId="ADAL" clId="{4C4EBCEF-7753-4530-8072-833DD789B4C1}" dt="2023-02-12T08:02:12.190" v="1890"/>
        <pc:sldMkLst>
          <pc:docMk/>
          <pc:sldMk cId="1955979383" sldId="277"/>
        </pc:sldMkLst>
      </pc:sldChg>
      <pc:sldChg chg="delSp modSp del mod ord delAnim modAnim">
        <pc:chgData name="Dani hay" userId="d9b7ff6c-50e5-442a-aa61-3b3834e57101" providerId="ADAL" clId="{4C4EBCEF-7753-4530-8072-833DD789B4C1}" dt="2023-02-12T08:06:14.015" v="2031" actId="47"/>
        <pc:sldMkLst>
          <pc:docMk/>
          <pc:sldMk cId="3019085474" sldId="278"/>
        </pc:sldMkLst>
        <pc:spChg chg="del mod">
          <ac:chgData name="Dani hay" userId="d9b7ff6c-50e5-442a-aa61-3b3834e57101" providerId="ADAL" clId="{4C4EBCEF-7753-4530-8072-833DD789B4C1}" dt="2023-02-12T08:06:09.191" v="2030"/>
          <ac:spMkLst>
            <pc:docMk/>
            <pc:sldMk cId="3019085474" sldId="278"/>
            <ac:spMk id="8" creationId="{177E6DB2-D041-4527-BFD0-D3D783B31AEC}"/>
          </ac:spMkLst>
        </pc:spChg>
        <pc:picChg chg="del">
          <ac:chgData name="Dani hay" userId="d9b7ff6c-50e5-442a-aa61-3b3834e57101" providerId="ADAL" clId="{4C4EBCEF-7753-4530-8072-833DD789B4C1}" dt="2023-02-12T08:06:09.191" v="2028" actId="478"/>
          <ac:picMkLst>
            <pc:docMk/>
            <pc:sldMk cId="3019085474" sldId="278"/>
            <ac:picMk id="6" creationId="{8219BDF3-3A6A-44A5-BCE8-3D5E2ECD7936}"/>
          </ac:picMkLst>
        </pc:picChg>
      </pc:sldChg>
      <pc:sldChg chg="modSp add mod ord modAnim">
        <pc:chgData name="Dani hay" userId="d9b7ff6c-50e5-442a-aa61-3b3834e57101" providerId="ADAL" clId="{4C4EBCEF-7753-4530-8072-833DD789B4C1}" dt="2023-02-12T07:56:38.506" v="1881" actId="6549"/>
        <pc:sldMkLst>
          <pc:docMk/>
          <pc:sldMk cId="1455393405" sldId="281"/>
        </pc:sldMkLst>
        <pc:spChg chg="mod">
          <ac:chgData name="Dani hay" userId="d9b7ff6c-50e5-442a-aa61-3b3834e57101" providerId="ADAL" clId="{4C4EBCEF-7753-4530-8072-833DD789B4C1}" dt="2023-02-12T07:56:38.506" v="1881" actId="6549"/>
          <ac:spMkLst>
            <pc:docMk/>
            <pc:sldMk cId="1455393405" sldId="281"/>
            <ac:spMk id="8" creationId="{177E6DB2-D041-4527-BFD0-D3D783B31AEC}"/>
          </ac:spMkLst>
        </pc:spChg>
        <pc:spChg chg="mod">
          <ac:chgData name="Dani hay" userId="d9b7ff6c-50e5-442a-aa61-3b3834e57101" providerId="ADAL" clId="{4C4EBCEF-7753-4530-8072-833DD789B4C1}" dt="2023-02-12T07:51:47.141" v="1669" actId="20578"/>
          <ac:spMkLst>
            <pc:docMk/>
            <pc:sldMk cId="1455393405" sldId="281"/>
            <ac:spMk id="11" creationId="{15C884ED-40CC-47C7-91A9-0A35137FC404}"/>
          </ac:spMkLst>
        </pc:spChg>
        <pc:picChg chg="mod">
          <ac:chgData name="Dani hay" userId="d9b7ff6c-50e5-442a-aa61-3b3834e57101" providerId="ADAL" clId="{4C4EBCEF-7753-4530-8072-833DD789B4C1}" dt="2023-02-12T07:41:23.735" v="1510" actId="1076"/>
          <ac:picMkLst>
            <pc:docMk/>
            <pc:sldMk cId="1455393405" sldId="281"/>
            <ac:picMk id="7" creationId="{1C83082D-A9E8-4AE6-A1DA-876690EE486C}"/>
          </ac:picMkLst>
        </pc:picChg>
      </pc:sldChg>
      <pc:sldChg chg="add del ord">
        <pc:chgData name="Dani hay" userId="d9b7ff6c-50e5-442a-aa61-3b3834e57101" providerId="ADAL" clId="{4C4EBCEF-7753-4530-8072-833DD789B4C1}" dt="2023-02-12T07:03:27.438" v="5" actId="47"/>
        <pc:sldMkLst>
          <pc:docMk/>
          <pc:sldMk cId="2559255201" sldId="281"/>
        </pc:sldMkLst>
      </pc:sldChg>
      <pc:sldChg chg="modSp add mod ord">
        <pc:chgData name="Dani hay" userId="d9b7ff6c-50e5-442a-aa61-3b3834e57101" providerId="ADAL" clId="{4C4EBCEF-7753-4530-8072-833DD789B4C1}" dt="2023-02-12T08:08:18.872" v="2058" actId="115"/>
        <pc:sldMkLst>
          <pc:docMk/>
          <pc:sldMk cId="103573912" sldId="282"/>
        </pc:sldMkLst>
        <pc:spChg chg="mod">
          <ac:chgData name="Dani hay" userId="d9b7ff6c-50e5-442a-aa61-3b3834e57101" providerId="ADAL" clId="{4C4EBCEF-7753-4530-8072-833DD789B4C1}" dt="2023-02-12T08:08:18.872" v="2058" actId="115"/>
          <ac:spMkLst>
            <pc:docMk/>
            <pc:sldMk cId="103573912" sldId="282"/>
            <ac:spMk id="8" creationId="{177E6DB2-D041-4527-BFD0-D3D783B31AEC}"/>
          </ac:spMkLst>
        </pc:spChg>
        <pc:spChg chg="mod">
          <ac:chgData name="Dani hay" userId="d9b7ff6c-50e5-442a-aa61-3b3834e57101" providerId="ADAL" clId="{4C4EBCEF-7753-4530-8072-833DD789B4C1}" dt="2023-02-12T07:47:29.770" v="1644" actId="122"/>
          <ac:spMkLst>
            <pc:docMk/>
            <pc:sldMk cId="103573912" sldId="282"/>
            <ac:spMk id="11" creationId="{15C884ED-40CC-47C7-91A9-0A35137FC404}"/>
          </ac:spMkLst>
        </pc:spChg>
      </pc:sldChg>
      <pc:sldChg chg="add ord">
        <pc:chgData name="Dani hay" userId="d9b7ff6c-50e5-442a-aa61-3b3834e57101" providerId="ADAL" clId="{4C4EBCEF-7753-4530-8072-833DD789B4C1}" dt="2023-02-12T08:04:08.488" v="1913"/>
        <pc:sldMkLst>
          <pc:docMk/>
          <pc:sldMk cId="1923800080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179421-EE41-437D-AAF0-DACAEAC79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07491" y="2452400"/>
            <a:ext cx="9144000" cy="2387600"/>
          </a:xfrm>
        </p:spPr>
        <p:txBody>
          <a:bodyPr anchor="b">
            <a:normAutofit/>
          </a:bodyPr>
          <a:lstStyle>
            <a:lvl1pPr algn="r">
              <a:defRPr sz="3200"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4972333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2505D6-6431-40CF-A981-3AC75DF2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93ACCA6-F469-4C4A-9E3E-80792090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810E28-53A8-4340-9349-37F018E9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1C5-04A9-4C82-BE6F-C58459E89275}" type="datetimeFigureOut">
              <a:rPr lang="he-IL" smtClean="0"/>
              <a:t>כ"ב/שבט/תשפ"ג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7778E5A-2D95-4B79-A46B-F7AD79D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9741DEE-F1B8-48C3-9935-AD53067B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9229-408F-47F5-8594-306ABB4164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74755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005974B-BA39-4753-8E53-8F9A32982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EFACF18-567B-4A88-BF8D-A59D3F716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83F62C-1510-4268-BC2D-9898A49F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1C5-04A9-4C82-BE6F-C58459E89275}" type="datetimeFigureOut">
              <a:rPr lang="he-IL" smtClean="0"/>
              <a:t>כ"ב/שבט/תשפ"ג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5B4A895-1FB0-49DE-B95E-4814C61F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1356CFD-84AD-43DF-B8B5-8EE6F3F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9229-408F-47F5-8594-306ABB4164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188003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BCA662-2E0A-443A-ADC8-709C88C3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18" y="-252413"/>
            <a:ext cx="10515600" cy="1325563"/>
          </a:xfrm>
        </p:spPr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E75DDA6-015F-426D-87A7-79EAA17AB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218" y="1073150"/>
            <a:ext cx="10515600" cy="4351338"/>
          </a:xfrm>
        </p:spPr>
        <p:txBody>
          <a:bodyPr/>
          <a:lstStyle>
            <a:lvl1pPr marL="514350" indent="-514350">
              <a:buClr>
                <a:srgbClr val="821811"/>
              </a:buClr>
              <a:buFont typeface="Wingdings" panose="05000000000000000000" pitchFamily="2" charset="2"/>
              <a:buChar char="§"/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  <a:lvl2pPr marL="914400" indent="-457200">
              <a:buClr>
                <a:srgbClr val="821811"/>
              </a:buClr>
              <a:buFont typeface="Wingdings" panose="05000000000000000000" pitchFamily="2" charset="2"/>
              <a:buChar char="§"/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2pPr>
            <a:lvl3pPr marL="1371600" indent="-457200">
              <a:buClr>
                <a:srgbClr val="821811"/>
              </a:buClr>
              <a:buFont typeface="Wingdings" panose="05000000000000000000" pitchFamily="2" charset="2"/>
              <a:buChar char="§"/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3pPr>
            <a:lvl4pPr marL="1714500" indent="-342900">
              <a:buClr>
                <a:srgbClr val="821811"/>
              </a:buClr>
              <a:buFont typeface="Wingdings" panose="05000000000000000000" pitchFamily="2" charset="2"/>
              <a:buChar char="§"/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4pPr>
            <a:lvl5pPr marL="2171700" indent="-342900">
              <a:buClr>
                <a:srgbClr val="821811"/>
              </a:buClr>
              <a:buFont typeface="Wingdings" panose="05000000000000000000" pitchFamily="2" charset="2"/>
              <a:buChar char="§"/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6953330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6187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39AA69-AF7D-4A36-BBF2-A608F5A4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856C704-B95E-4775-B055-0B6E252B7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17688A1-B153-4C1A-965F-98228D503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A9D90BB-1964-497A-ADBC-BE6903C1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1C5-04A9-4C82-BE6F-C58459E89275}" type="datetimeFigureOut">
              <a:rPr lang="he-IL" smtClean="0"/>
              <a:t>כ"ב/שבט/תשפ"ג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D873BE5-0F56-4DF8-AE07-0BBC5A45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758C0D2-1D64-422D-A645-A1961FAC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9229-408F-47F5-8594-306ABB4164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49616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30794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54DEC4-AEC3-49D0-A590-FB930E42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E8ED0AC-9BE2-4897-8765-F0E0684A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1C5-04A9-4C82-BE6F-C58459E89275}" type="datetimeFigureOut">
              <a:rPr lang="he-IL" smtClean="0"/>
              <a:t>כ"ב/שבט/תשפ"ג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6EFC6F0-7104-4291-AF3B-EC23E424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21382FA-3CBE-4F8F-ACBD-CDB48B82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9229-408F-47F5-8594-306ABB4164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947950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AE1BD7F-307C-45D6-8386-3C06909A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1C5-04A9-4C82-BE6F-C58459E89275}" type="datetimeFigureOut">
              <a:rPr lang="he-IL" smtClean="0"/>
              <a:t>כ"ב/שבט/תשפ"ג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8945593-EA6C-4ADA-ACC9-FF9C0B97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7DD8936-4579-453F-A48C-F356E6B9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9229-408F-47F5-8594-306ABB4164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813931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B73A05-5EDD-45CF-B865-41BF1936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BBE5F3-CA52-4914-B5C8-AFD4E51C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8F4AE7D-A0B0-4F73-8A44-99DBD5B50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070E1CE-3B32-466D-BDFB-ADE6F3E3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1C5-04A9-4C82-BE6F-C58459E89275}" type="datetimeFigureOut">
              <a:rPr lang="he-IL" smtClean="0"/>
              <a:t>כ"ב/שבט/תשפ"ג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03C053B-0AA0-405F-B739-D3C10AD5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4AFDC1D-C4DF-4141-BAC4-16CA36CC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9229-408F-47F5-8594-306ABB4164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599924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6AA7A2-0707-4975-BB19-6BE00180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CE1B0CF-3F70-4B67-888E-ACD69A49D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6DCFA1-99A8-4995-9D18-ECA7D6B9A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45F82C7-F3E2-4938-8B7E-8B09047D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1C5-04A9-4C82-BE6F-C58459E89275}" type="datetimeFigureOut">
              <a:rPr lang="he-IL" smtClean="0"/>
              <a:t>כ"ב/שבט/תשפ"ג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92DB55-90D0-48A1-9CE5-4B31A0AE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F7F2625-9617-4C2D-825E-B821C35D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9229-408F-47F5-8594-306ABB4164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548852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E980E41-1E09-4BCA-83AB-1D18084B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87AC4E6-B9BF-4E16-BE20-34B9A2C4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2B88F31-9640-46F9-B972-8AB15390B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61C5-04A9-4C82-BE6F-C58459E89275}" type="datetimeFigureOut">
              <a:rPr lang="he-IL" smtClean="0"/>
              <a:t>כ"ב/שבט/תשפ"ג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813294-B78B-46BE-9AAC-29ED7D80B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1C1A2C-B815-4EDA-B9AE-E31D5B1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9229-408F-47F5-8594-306ABB4164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826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A2D90D0-E943-4EFA-99F3-1FC3A75B03CD}"/>
              </a:ext>
            </a:extLst>
          </p:cNvPr>
          <p:cNvSpPr txBox="1"/>
          <p:nvPr/>
        </p:nvSpPr>
        <p:spPr>
          <a:xfrm>
            <a:off x="591127" y="4285677"/>
            <a:ext cx="6086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err="1">
                <a:latin typeface="Assistant" panose="00000500000000000000" pitchFamily="2" charset="-79"/>
                <a:cs typeface="Assistant" panose="00000500000000000000" pitchFamily="2" charset="-79"/>
              </a:rPr>
              <a:t>יפוי</a:t>
            </a:r>
            <a:r>
              <a:rPr lang="he-IL" sz="3600" b="1" dirty="0">
                <a:latin typeface="Assistant" panose="00000500000000000000" pitchFamily="2" charset="-79"/>
                <a:cs typeface="Assistant" panose="00000500000000000000" pitchFamily="2" charset="-79"/>
              </a:rPr>
              <a:t> כוח מתמשך </a:t>
            </a: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-</a:t>
            </a: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"מעין פוליסת ביטוח"</a:t>
            </a:r>
          </a:p>
        </p:txBody>
      </p:sp>
    </p:spTree>
    <p:extLst>
      <p:ext uri="{BB962C8B-B14F-4D97-AF65-F5344CB8AC3E}">
        <p14:creationId xmlns:p14="http://schemas.microsoft.com/office/powerpoint/2010/main" val="3195851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6F64D408-E7B6-40D2-A0B6-2ACE172FC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0105"/>
          <a:stretch/>
        </p:blipFill>
        <p:spPr>
          <a:xfrm>
            <a:off x="-69355" y="1"/>
            <a:ext cx="5725437" cy="685795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-252413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ייפוי כוח מתמשך - </a:t>
            </a:r>
            <a:r>
              <a:rPr lang="he-IL" b="1" dirty="0"/>
              <a:t>יתרונות</a:t>
            </a:r>
          </a:p>
        </p:txBody>
      </p:sp>
      <p:graphicFrame>
        <p:nvGraphicFramePr>
          <p:cNvPr id="9" name="מציין מיקום תוכן 3">
            <a:extLst>
              <a:ext uri="{FF2B5EF4-FFF2-40B4-BE49-F238E27FC236}">
                <a16:creationId xmlns:a16="http://schemas.microsoft.com/office/drawing/2014/main" id="{E8B60985-D960-4E4B-8400-3302302BE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092373"/>
              </p:ext>
            </p:extLst>
          </p:nvPr>
        </p:nvGraphicFramePr>
        <p:xfrm>
          <a:off x="3675016" y="1162899"/>
          <a:ext cx="8265569" cy="444044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2334546">
                  <a:extLst>
                    <a:ext uri="{9D8B030D-6E8A-4147-A177-3AD203B41FA5}">
                      <a16:colId xmlns:a16="http://schemas.microsoft.com/office/drawing/2014/main" val="1975123472"/>
                    </a:ext>
                  </a:extLst>
                </a:gridCol>
                <a:gridCol w="5931023">
                  <a:extLst>
                    <a:ext uri="{9D8B030D-6E8A-4147-A177-3AD203B41FA5}">
                      <a16:colId xmlns:a16="http://schemas.microsoft.com/office/drawing/2014/main" val="2949495982"/>
                    </a:ext>
                  </a:extLst>
                </a:gridCol>
              </a:tblGrid>
              <a:tr h="106915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מה המטרה ? </a:t>
                      </a:r>
                      <a:endParaRPr lang="en-US" sz="200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לטיפול בעניינים אישיים רפואיים ורכוש (כולל עניינים ביטוחים ופנסיוניים) של אדם שאינו מסוגל לטפל עוד בענייניו</a:t>
                      </a:r>
                      <a:endParaRPr lang="en-US" sz="2000" b="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928744"/>
                  </a:ext>
                </a:extLst>
              </a:tr>
              <a:tr h="75503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מתי עושים ? </a:t>
                      </a:r>
                      <a:endParaRPr lang="en-US" sz="200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מראש!</a:t>
                      </a:r>
                      <a:r>
                        <a:rPr lang="he-IL" sz="200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 כאשר האדם צלול ובריא </a:t>
                      </a:r>
                      <a:endParaRPr lang="en-US" sz="200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664930"/>
                  </a:ext>
                </a:extLst>
              </a:tr>
              <a:tr h="14926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איך ממנים ? </a:t>
                      </a:r>
                      <a:endParaRPr lang="en-US" sz="200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אפשרי בבית הלקוח. על ידי עריכת מסמך ייפוי כוח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מתמשך באמצעות עורך דין שעבר הסמכה על ידי האפוטרופוס הכללי</a:t>
                      </a:r>
                      <a:endParaRPr lang="en-US" sz="200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499795"/>
                  </a:ext>
                </a:extLst>
              </a:tr>
              <a:tr h="112361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מי ממנה את מיופי הכוח או את האפוטרופוס?</a:t>
                      </a:r>
                      <a:endParaRPr lang="en-US" sz="200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הממנה מחליט </a:t>
                      </a: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בעצמו</a:t>
                      </a:r>
                      <a:r>
                        <a:rPr lang="he-IL" sz="200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 את מי למנות כמיופה כוח </a:t>
                      </a:r>
                      <a:endParaRPr lang="en-US" sz="200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716111"/>
                  </a:ext>
                </a:extLst>
              </a:tr>
            </a:tbl>
          </a:graphicData>
        </a:graphic>
      </p:graphicFrame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</p:spTree>
    <p:extLst>
      <p:ext uri="{BB962C8B-B14F-4D97-AF65-F5344CB8AC3E}">
        <p14:creationId xmlns:p14="http://schemas.microsoft.com/office/powerpoint/2010/main" val="1057237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טקסט, אדם, איש, מקורה&#10;&#10;התיאור נוצר באופן אוטומטי">
            <a:extLst>
              <a:ext uri="{FF2B5EF4-FFF2-40B4-BE49-F238E27FC236}">
                <a16:creationId xmlns:a16="http://schemas.microsoft.com/office/drawing/2014/main" id="{927D8BFD-09AB-414C-B5BD-4AD547FEA6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0888" cy="68580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-252413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ייפוי כוח מתמשך - </a:t>
            </a:r>
            <a:r>
              <a:rPr lang="he-IL" b="1" dirty="0"/>
              <a:t>יתרונות</a:t>
            </a:r>
          </a:p>
        </p:txBody>
      </p:sp>
      <p:graphicFrame>
        <p:nvGraphicFramePr>
          <p:cNvPr id="6" name="מציין מיקום תוכן 3">
            <a:extLst>
              <a:ext uri="{FF2B5EF4-FFF2-40B4-BE49-F238E27FC236}">
                <a16:creationId xmlns:a16="http://schemas.microsoft.com/office/drawing/2014/main" id="{8EBFD350-BF4D-432E-9FE1-F5A633C92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818388"/>
              </p:ext>
            </p:extLst>
          </p:nvPr>
        </p:nvGraphicFramePr>
        <p:xfrm>
          <a:off x="2447108" y="1073150"/>
          <a:ext cx="9571855" cy="5317712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4281507">
                  <a:extLst>
                    <a:ext uri="{9D8B030D-6E8A-4147-A177-3AD203B41FA5}">
                      <a16:colId xmlns:a16="http://schemas.microsoft.com/office/drawing/2014/main" val="2622826207"/>
                    </a:ext>
                  </a:extLst>
                </a:gridCol>
                <a:gridCol w="5290348">
                  <a:extLst>
                    <a:ext uri="{9D8B030D-6E8A-4147-A177-3AD203B41FA5}">
                      <a16:colId xmlns:a16="http://schemas.microsoft.com/office/drawing/2014/main" val="3517601640"/>
                    </a:ext>
                  </a:extLst>
                </a:gridCol>
              </a:tblGrid>
              <a:tr h="21310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זמן ועלויות </a:t>
                      </a:r>
                      <a:endParaRPr lang="en-US" sz="2000" b="1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תהליך קצר יחסית ואינו יקר – כ 2 פגישות עם עורך הדין.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הכניסה לתוקף מיידית על ידי הגשת בקשה במייל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בצירוף מכתב מרופא</a:t>
                      </a:r>
                      <a:endParaRPr lang="en-US" sz="2000" b="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504954"/>
                  </a:ext>
                </a:extLst>
              </a:tr>
              <a:tr h="15933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הגשמת רצון הממנה </a:t>
                      </a:r>
                      <a:endParaRPr lang="en-US" sz="2000" b="1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מאפשר לממנה לקבוע הנחיות מקדימות מראש ולהביע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את רצונותיו.</a:t>
                      </a:r>
                      <a:endParaRPr lang="en-US" sz="2000" b="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86001"/>
                  </a:ext>
                </a:extLst>
              </a:tr>
              <a:tr h="15933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מה קורה לאחר כניסה לתוקף/מינוי האפוטרופוס ?</a:t>
                      </a:r>
                      <a:endParaRPr lang="en-US" sz="2000" b="1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מיופה הכוח פועל בהתאם להנחיות המקדימות שכתב אותם הממנה מראש!</a:t>
                      </a:r>
                      <a:endParaRPr lang="en-US" sz="2000" b="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196024"/>
                  </a:ext>
                </a:extLst>
              </a:tr>
            </a:tbl>
          </a:graphicData>
        </a:graphic>
      </p:graphicFrame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</p:spTree>
    <p:extLst>
      <p:ext uri="{BB962C8B-B14F-4D97-AF65-F5344CB8AC3E}">
        <p14:creationId xmlns:p14="http://schemas.microsoft.com/office/powerpoint/2010/main" val="981085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מקורה, כלי&#10;&#10;התיאור נוצר באופן אוטומטי">
            <a:extLst>
              <a:ext uri="{FF2B5EF4-FFF2-40B4-BE49-F238E27FC236}">
                <a16:creationId xmlns:a16="http://schemas.microsoft.com/office/drawing/2014/main" id="{6FBBF52F-BC5C-4D97-8360-FADF58DE6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556"/>
            <a:ext cx="9204960" cy="614344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2" y="-258703"/>
            <a:ext cx="10515600" cy="1325563"/>
          </a:xfrm>
        </p:spPr>
        <p:txBody>
          <a:bodyPr/>
          <a:lstStyle/>
          <a:p>
            <a:r>
              <a:rPr lang="he-IL" dirty="0"/>
              <a:t>חשוב לדעת </a:t>
            </a:r>
            <a:r>
              <a:rPr lang="he-IL" b="1" dirty="0"/>
              <a:t>ולזכור!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graphicFrame>
        <p:nvGraphicFramePr>
          <p:cNvPr id="9" name="מציין מיקום תוכן 3">
            <a:extLst>
              <a:ext uri="{FF2B5EF4-FFF2-40B4-BE49-F238E27FC236}">
                <a16:creationId xmlns:a16="http://schemas.microsoft.com/office/drawing/2014/main" id="{946E7B6D-6A24-4FF9-9B3A-1FE1B5263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048221"/>
              </p:ext>
            </p:extLst>
          </p:nvPr>
        </p:nvGraphicFramePr>
        <p:xfrm>
          <a:off x="4624714" y="1455384"/>
          <a:ext cx="7384868" cy="3855470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7384868">
                  <a:extLst>
                    <a:ext uri="{9D8B030D-6E8A-4147-A177-3AD203B41FA5}">
                      <a16:colId xmlns:a16="http://schemas.microsoft.com/office/drawing/2014/main" val="2045565019"/>
                    </a:ext>
                  </a:extLst>
                </a:gridCol>
              </a:tblGrid>
              <a:tr h="3855470">
                <a:tc>
                  <a:txBody>
                    <a:bodyPr/>
                    <a:lstStyle/>
                    <a:p>
                      <a:pPr marL="457200" indent="-457200" algn="just" rtl="1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82181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נעשה מראש </a:t>
                      </a:r>
                    </a:p>
                    <a:p>
                      <a:pPr marL="457200" indent="-457200" algn="just" rtl="1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82181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מונע כאבי ראש מיותרים, מסיר הרבה דאגות</a:t>
                      </a:r>
                    </a:p>
                    <a:p>
                      <a:pPr marL="457200" indent="-457200" algn="just" rtl="1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82181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חסכון בירוקרטיה וזמן </a:t>
                      </a:r>
                    </a:p>
                    <a:p>
                      <a:pPr marL="457200" indent="-457200" algn="just" rtl="1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82181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מונע  סכסוכים ומריבות בין בני המשפחה</a:t>
                      </a:r>
                    </a:p>
                    <a:p>
                      <a:pPr marL="457200" indent="-457200" algn="just" rtl="1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82181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e-IL" sz="24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מאפשר טיפול אופטימלי בממנה</a:t>
                      </a:r>
                      <a:endParaRPr lang="en-US" sz="2400" b="0" kern="1100" dirty="0"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721011"/>
                  </a:ext>
                </a:extLst>
              </a:tr>
            </a:tbl>
          </a:graphicData>
        </a:graphic>
      </p:graphicFrame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3106DC7A-40F3-48C4-AB05-DB5E7506A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</p:spTree>
    <p:extLst>
      <p:ext uri="{BB962C8B-B14F-4D97-AF65-F5344CB8AC3E}">
        <p14:creationId xmlns:p14="http://schemas.microsoft.com/office/powerpoint/2010/main" val="2492847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, אדם, מקורה, מחשב&#10;&#10;התיאור נוצר באופן אוטומטי">
            <a:extLst>
              <a:ext uri="{FF2B5EF4-FFF2-40B4-BE49-F238E27FC236}">
                <a16:creationId xmlns:a16="http://schemas.microsoft.com/office/drawing/2014/main" id="{B9608860-79AA-4DD3-8512-77E36B0E8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/>
          <a:stretch/>
        </p:blipFill>
        <p:spPr>
          <a:xfrm>
            <a:off x="0" y="717095"/>
            <a:ext cx="7955970" cy="614090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-279308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ייפוי כוח מתמשך – </a:t>
            </a:r>
            <a:r>
              <a:rPr lang="he-IL" b="1" dirty="0"/>
              <a:t>סוגיות עיקריות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77E6DB2-D041-4527-BFD0-D3D783B31AEC}"/>
              </a:ext>
            </a:extLst>
          </p:cNvPr>
          <p:cNvSpPr txBox="1"/>
          <p:nvPr/>
        </p:nvSpPr>
        <p:spPr>
          <a:xfrm>
            <a:off x="5207726" y="923669"/>
            <a:ext cx="6616336" cy="502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כשירותו של הממנה בעת עריכת </a:t>
            </a:r>
            <a:r>
              <a:rPr lang="he-IL" sz="2400" dirty="0" err="1">
                <a:latin typeface="Assistant" panose="00000500000000000000" pitchFamily="2" charset="-79"/>
                <a:cs typeface="Assistant" panose="00000500000000000000" pitchFamily="2" charset="-79"/>
              </a:rPr>
              <a:t>יפוי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2400" dirty="0" err="1">
                <a:latin typeface="Assistant" panose="00000500000000000000" pitchFamily="2" charset="-79"/>
                <a:cs typeface="Assistant" panose="00000500000000000000" pitchFamily="2" charset="-79"/>
              </a:rPr>
              <a:t>כח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 מתמשך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מגבלת הכוח </a:t>
            </a:r>
            <a:r>
              <a:rPr lang="he-IL" sz="2400" dirty="0" err="1">
                <a:latin typeface="Assistant" panose="00000500000000000000" pitchFamily="2" charset="-79"/>
                <a:cs typeface="Assistant" panose="00000500000000000000" pitchFamily="2" charset="-79"/>
              </a:rPr>
              <a:t>למיופיי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 הכוח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בקרה ופיקוח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השפעה בלתי הוגנת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את מי ממנים ? בני המשפחה? שאינם בני משפחה?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מערכת היחסים במשפחה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מנגנון במקרה של מחלוקת בין מיופי הכוח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חוק החולה הנוטה למות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ממשק וזיקה לצוואה /הסכם ממון של הממנה </a:t>
            </a:r>
          </a:p>
        </p:txBody>
      </p:sp>
    </p:spTree>
    <p:extLst>
      <p:ext uri="{BB962C8B-B14F-4D97-AF65-F5344CB8AC3E}">
        <p14:creationId xmlns:p14="http://schemas.microsoft.com/office/powerpoint/2010/main" val="24488644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תמונה שמכילה טקסט, אדם, איש, מקורה&#10;&#10;התיאור נוצר באופן אוטומטי">
            <a:extLst>
              <a:ext uri="{FF2B5EF4-FFF2-40B4-BE49-F238E27FC236}">
                <a16:creationId xmlns:a16="http://schemas.microsoft.com/office/drawing/2014/main" id="{B173AE16-8505-4F8E-B0A5-4F1666BC28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"/>
            <a:ext cx="11540888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07" y="-249738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הגורמים הרלוונטיים בעריכת ייפוי כוח מתמשך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7091" y="3502443"/>
            <a:ext cx="7955970" cy="3383119"/>
          </a:xfrm>
        </p:spPr>
      </p:pic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4FA4F8C3-1BC1-4A95-B82F-7E669561A8FC}"/>
              </a:ext>
            </a:extLst>
          </p:cNvPr>
          <p:cNvGrpSpPr/>
          <p:nvPr/>
        </p:nvGrpSpPr>
        <p:grpSpPr>
          <a:xfrm>
            <a:off x="263335" y="2353991"/>
            <a:ext cx="11945286" cy="2202489"/>
            <a:chOff x="263335" y="2353991"/>
            <a:chExt cx="11945286" cy="2202489"/>
          </a:xfrm>
        </p:grpSpPr>
        <p:pic>
          <p:nvPicPr>
            <p:cNvPr id="19" name="תמונה 18" descr="תמונה שמכילה צעצוע, בובה, גרפיקה וקטורית&#10;&#10;התיאור נוצר באופן אוטומטי">
              <a:extLst>
                <a:ext uri="{FF2B5EF4-FFF2-40B4-BE49-F238E27FC236}">
                  <a16:creationId xmlns:a16="http://schemas.microsoft.com/office/drawing/2014/main" id="{367968C0-8F1D-49B8-881B-C9C064C2C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38" y="2353991"/>
              <a:ext cx="11859483" cy="1740313"/>
            </a:xfrm>
            <a:prstGeom prst="rect">
              <a:avLst/>
            </a:prstGeom>
          </p:spPr>
        </p:pic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EF62537B-D1CA-46D1-BE90-F3026CE122E4}"/>
                </a:ext>
              </a:extLst>
            </p:cNvPr>
            <p:cNvSpPr txBox="1"/>
            <p:nvPr/>
          </p:nvSpPr>
          <p:spPr>
            <a:xfrm>
              <a:off x="10907347" y="4150215"/>
              <a:ext cx="906691" cy="4062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latin typeface="Assistant" panose="00000500000000000000" pitchFamily="2" charset="-79"/>
                  <a:cs typeface="Assistant" panose="00000500000000000000" pitchFamily="2" charset="-79"/>
                </a:rPr>
                <a:t>הממנה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EE07740A-90F9-428B-8DBE-9D05F64A3C4F}"/>
                </a:ext>
              </a:extLst>
            </p:cNvPr>
            <p:cNvSpPr txBox="1"/>
            <p:nvPr/>
          </p:nvSpPr>
          <p:spPr>
            <a:xfrm>
              <a:off x="8602780" y="4150215"/>
              <a:ext cx="1116523" cy="4062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latin typeface="Assistant" panose="00000500000000000000" pitchFamily="2" charset="-79"/>
                  <a:cs typeface="Assistant" panose="00000500000000000000" pitchFamily="2" charset="-79"/>
                </a:rPr>
                <a:t>מיופה כוח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35D5DFFA-92AF-453F-8429-5AFA2F3AD80A}"/>
                </a:ext>
              </a:extLst>
            </p:cNvPr>
            <p:cNvSpPr txBox="1"/>
            <p:nvPr/>
          </p:nvSpPr>
          <p:spPr>
            <a:xfrm>
              <a:off x="6453827" y="4150215"/>
              <a:ext cx="1217032" cy="4062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latin typeface="Assistant" panose="00000500000000000000" pitchFamily="2" charset="-79"/>
                  <a:cs typeface="Assistant" panose="00000500000000000000" pitchFamily="2" charset="-79"/>
                </a:rPr>
                <a:t>אדם מיודע</a:t>
              </a: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B07C2434-5850-46A7-A7F2-F2AD2430F351}"/>
                </a:ext>
              </a:extLst>
            </p:cNvPr>
            <p:cNvSpPr txBox="1"/>
            <p:nvPr/>
          </p:nvSpPr>
          <p:spPr>
            <a:xfrm>
              <a:off x="4569488" y="4150215"/>
              <a:ext cx="940193" cy="4062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latin typeface="Assistant" panose="00000500000000000000" pitchFamily="2" charset="-79"/>
                  <a:cs typeface="Assistant" panose="00000500000000000000" pitchFamily="2" charset="-79"/>
                </a:rPr>
                <a:t>עורך דין</a:t>
              </a: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8B13EDB7-215C-48F2-8532-FB6C68202FF1}"/>
                </a:ext>
              </a:extLst>
            </p:cNvPr>
            <p:cNvSpPr txBox="1"/>
            <p:nvPr/>
          </p:nvSpPr>
          <p:spPr>
            <a:xfrm>
              <a:off x="2382283" y="4150215"/>
              <a:ext cx="999161" cy="4062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latin typeface="Assistant" panose="00000500000000000000" pitchFamily="2" charset="-79"/>
                  <a:cs typeface="Assistant" panose="00000500000000000000" pitchFamily="2" charset="-79"/>
                </a:rPr>
                <a:t>בית המשפט</a:t>
              </a:r>
            </a:p>
          </p:txBody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C7F43A7A-397D-4124-BCF8-3A217B3B2FF4}"/>
                </a:ext>
              </a:extLst>
            </p:cNvPr>
            <p:cNvSpPr txBox="1"/>
            <p:nvPr/>
          </p:nvSpPr>
          <p:spPr>
            <a:xfrm>
              <a:off x="263335" y="3845516"/>
              <a:ext cx="1101992" cy="71096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dirty="0">
                  <a:latin typeface="Assistant" panose="00000500000000000000" pitchFamily="2" charset="-79"/>
                  <a:cs typeface="Assistant" panose="00000500000000000000" pitchFamily="2" charset="-79"/>
                </a:rPr>
                <a:t>האפוטרופוס</a:t>
              </a:r>
            </a:p>
            <a:p>
              <a:pPr algn="ctr"/>
              <a:r>
                <a:rPr lang="he-IL" dirty="0">
                  <a:latin typeface="Assistant" panose="00000500000000000000" pitchFamily="2" charset="-79"/>
                  <a:cs typeface="Assistant" panose="00000500000000000000" pitchFamily="2" charset="-79"/>
                </a:rPr>
                <a:t> הכללי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656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07" y="-213878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שלבים בחיי ייפוי כוח מתמשך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grpSp>
        <p:nvGrpSpPr>
          <p:cNvPr id="97" name="קבוצה 96">
            <a:extLst>
              <a:ext uri="{FF2B5EF4-FFF2-40B4-BE49-F238E27FC236}">
                <a16:creationId xmlns:a16="http://schemas.microsoft.com/office/drawing/2014/main" id="{E10F2CEA-D29C-47ED-AA18-B58AB4491F77}"/>
              </a:ext>
            </a:extLst>
          </p:cNvPr>
          <p:cNvGrpSpPr/>
          <p:nvPr/>
        </p:nvGrpSpPr>
        <p:grpSpPr>
          <a:xfrm>
            <a:off x="2190696" y="670599"/>
            <a:ext cx="9132087" cy="5247851"/>
            <a:chOff x="2190696" y="670599"/>
            <a:chExt cx="9132087" cy="5247851"/>
          </a:xfrm>
        </p:grpSpPr>
        <p:pic>
          <p:nvPicPr>
            <p:cNvPr id="96" name="גרפיקה 95">
              <a:extLst>
                <a:ext uri="{FF2B5EF4-FFF2-40B4-BE49-F238E27FC236}">
                  <a16:creationId xmlns:a16="http://schemas.microsoft.com/office/drawing/2014/main" id="{9FDBAA2D-C83B-4039-97A7-14962203F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90696" y="670599"/>
              <a:ext cx="7846466" cy="5247851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B9C01E57-91B1-48B3-8CE6-604D04DF7747}"/>
                </a:ext>
              </a:extLst>
            </p:cNvPr>
            <p:cNvSpPr txBox="1"/>
            <p:nvPr/>
          </p:nvSpPr>
          <p:spPr>
            <a:xfrm>
              <a:off x="10290128" y="1461173"/>
              <a:ext cx="1032655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dirty="0">
                  <a:latin typeface="Assistant" panose="00000500000000000000" pitchFamily="2" charset="-79"/>
                  <a:cs typeface="Assistant" panose="00000500000000000000" pitchFamily="2" charset="-79"/>
                </a:rPr>
                <a:t>עריכה </a:t>
              </a:r>
            </a:p>
            <a:p>
              <a:r>
                <a:rPr lang="he-IL" sz="2400" dirty="0">
                  <a:latin typeface="Assistant" panose="00000500000000000000" pitchFamily="2" charset="-79"/>
                  <a:cs typeface="Assistant" panose="00000500000000000000" pitchFamily="2" charset="-79"/>
                </a:rPr>
                <a:t>וחתימה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D65A59DD-4C4D-4A8A-9946-8BD6F0819D0B}"/>
                </a:ext>
              </a:extLst>
            </p:cNvPr>
            <p:cNvSpPr txBox="1"/>
            <p:nvPr/>
          </p:nvSpPr>
          <p:spPr>
            <a:xfrm>
              <a:off x="8362395" y="4521455"/>
              <a:ext cx="102143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dirty="0">
                  <a:latin typeface="Assistant" panose="00000500000000000000" pitchFamily="2" charset="-79"/>
                  <a:cs typeface="Assistant" panose="00000500000000000000" pitchFamily="2" charset="-79"/>
                </a:rPr>
                <a:t>הפקדה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41E851E5-BECB-47DD-BA51-B5C477088F1F}"/>
                </a:ext>
              </a:extLst>
            </p:cNvPr>
            <p:cNvSpPr txBox="1"/>
            <p:nvPr/>
          </p:nvSpPr>
          <p:spPr>
            <a:xfrm>
              <a:off x="5499926" y="5055507"/>
              <a:ext cx="922047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dirty="0">
                  <a:latin typeface="Assistant" panose="00000500000000000000" pitchFamily="2" charset="-79"/>
                  <a:cs typeface="Assistant" panose="00000500000000000000" pitchFamily="2" charset="-79"/>
                </a:rPr>
                <a:t>כניסה</a:t>
              </a:r>
            </a:p>
            <a:p>
              <a:r>
                <a:rPr lang="he-IL" sz="2400" dirty="0">
                  <a:latin typeface="Assistant" panose="00000500000000000000" pitchFamily="2" charset="-79"/>
                  <a:cs typeface="Assistant" panose="00000500000000000000" pitchFamily="2" charset="-79"/>
                </a:rPr>
                <a:t>לתוקף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DD535314-4CB3-4EA9-A036-9938DDA39773}"/>
                </a:ext>
              </a:extLst>
            </p:cNvPr>
            <p:cNvSpPr txBox="1"/>
            <p:nvPr/>
          </p:nvSpPr>
          <p:spPr>
            <a:xfrm>
              <a:off x="2584644" y="4561340"/>
              <a:ext cx="1103187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dirty="0">
                  <a:latin typeface="Assistant" panose="00000500000000000000" pitchFamily="2" charset="-79"/>
                  <a:cs typeface="Assistant" panose="00000500000000000000" pitchFamily="2" charset="-79"/>
                </a:rPr>
                <a:t>פקיעה</a:t>
              </a:r>
            </a:p>
            <a:p>
              <a:r>
                <a:rPr lang="he-IL" sz="2400" dirty="0">
                  <a:latin typeface="Assistant" panose="00000500000000000000" pitchFamily="2" charset="-79"/>
                  <a:cs typeface="Assistant" panose="00000500000000000000" pitchFamily="2" charset="-79"/>
                </a:rPr>
                <a:t>או ביטול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1758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-25241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ייפוי כוח מתמשך </a:t>
            </a:r>
            <a:r>
              <a:rPr lang="he-IL" sz="3600" b="1" dirty="0"/>
              <a:t>בזיקה למוצרים פנסיוניים וביטוחים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77E6DB2-D041-4527-BFD0-D3D783B31AEC}"/>
              </a:ext>
            </a:extLst>
          </p:cNvPr>
          <p:cNvSpPr txBox="1"/>
          <p:nvPr/>
        </p:nvSpPr>
        <p:spPr>
          <a:xfrm>
            <a:off x="173037" y="923669"/>
            <a:ext cx="11651025" cy="4610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dirty="0" err="1">
                <a:latin typeface="Assistant" panose="00000500000000000000" pitchFamily="2" charset="-79"/>
                <a:cs typeface="Assistant" panose="00000500000000000000" pitchFamily="2" charset="-79"/>
              </a:rPr>
              <a:t>יכ"מ</a:t>
            </a: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 חל גם על 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נושאים </a:t>
            </a:r>
            <a:r>
              <a:rPr lang="he-IL" sz="2200" b="1" dirty="0" err="1">
                <a:latin typeface="Assistant" panose="00000500000000000000" pitchFamily="2" charset="-79"/>
                <a:cs typeface="Assistant" panose="00000500000000000000" pitchFamily="2" charset="-79"/>
              </a:rPr>
              <a:t>ביטוחיים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 ופנסיוניים בחלק </a:t>
            </a:r>
            <a:r>
              <a:rPr lang="he-IL" sz="2200" b="1" dirty="0" err="1">
                <a:latin typeface="Assistant" panose="00000500000000000000" pitchFamily="2" charset="-79"/>
                <a:cs typeface="Assistant" panose="00000500000000000000" pitchFamily="2" charset="-79"/>
              </a:rPr>
              <a:t>הרכושי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"מוצר משלים" </a:t>
            </a: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לתוכניות פנסיה בריאות וסיעוד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יש לוודא כי </a:t>
            </a: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הממנה העניק 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הסמכה מפורשת למיופה הכוח </a:t>
            </a: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לפעול בשמו מול חברות ביטוח.              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להסמכה רגילה אין תוקף במקרים מסוימים למשל בעת פדיון קרן השתלמות לפני מועד הזכאות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יש לציין בייפוי הכוח – את פרטי סוכן הביטוח/היועץ הפיננסי והפנסיוני והרפרנטים </a:t>
            </a:r>
            <a:r>
              <a:rPr lang="he-IL" sz="2200" dirty="0" err="1">
                <a:latin typeface="Assistant" panose="00000500000000000000" pitchFamily="2" charset="-79"/>
                <a:cs typeface="Assistant" panose="00000500000000000000" pitchFamily="2" charset="-79"/>
              </a:rPr>
              <a:t>הרלוונטים</a:t>
            </a: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)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לקוחות </a:t>
            </a:r>
            <a:r>
              <a:rPr lang="he-IL" sz="2200" b="1" dirty="0" err="1">
                <a:latin typeface="Assistant" panose="00000500000000000000" pitchFamily="2" charset="-79"/>
                <a:cs typeface="Assistant" panose="00000500000000000000" pitchFamily="2" charset="-79"/>
              </a:rPr>
              <a:t>עיסקיים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: </a:t>
            </a: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לציין בייפוי הכוח מי יוסמך 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כבעל שליטה, דירקטור או כבעל מניות בעסק</a:t>
            </a:r>
            <a:endParaRPr lang="he-IL" sz="2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שיחה עם הלקוחות בנושא ייפוי כוח מתמשך מעלה את 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הערך</a:t>
            </a: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 הן של השיחה והן של איש המקצוע            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בעיניי הלקוח – 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נתפס כמקצוען שמבין בתחומים מגוונים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ניתן  להציג זאת 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מעין פוליסת ביטוח/השלמה לתוכנית ביטוח </a:t>
            </a:r>
            <a:endParaRPr lang="he-IL" sz="2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49939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-252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/>
              <a:t>ייפוי כוח מתמשך- לסוכן הביטוח כבעל עסק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77E6DB2-D041-4527-BFD0-D3D783B31AEC}"/>
              </a:ext>
            </a:extLst>
          </p:cNvPr>
          <p:cNvSpPr txBox="1"/>
          <p:nvPr/>
        </p:nvSpPr>
        <p:spPr>
          <a:xfrm>
            <a:off x="173037" y="923669"/>
            <a:ext cx="11651025" cy="539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מה יקרה לסוכנות הביטוח שלי אם אני לא אוכל להמשיך לתפקד </a:t>
            </a:r>
            <a:r>
              <a:rPr lang="he-IL" sz="22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ולא אוכל להביע את דעתי ורצוני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?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האם אוכל להמשיך ולפרנס את בני משפחתי ?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האם פיצוי לאובדן כושר עבודה נותן פתרון להמשכיות העסקית ? ??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מי ייקח את "המושכות" במקרה שלא תכננתי מראש ?מי יהיה מוסמך להמשיך במקומי ?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אולי מנהל עסקים בשכר? בן משפחה?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ממשקים : לקוחות / חברות ביטוח /עובדים/בנקים/תשלומי מיסים/חוזי שכירות ? ספקים ?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העניין הולך ונעשה מורכב יותר – כאשר מדובר על </a:t>
            </a: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סוכנות ביטוח בע"מ - </a:t>
            </a:r>
          </a:p>
          <a:p>
            <a:pPr algn="ctr">
              <a:lnSpc>
                <a:spcPct val="150000"/>
              </a:lnSpc>
              <a:buClr>
                <a:srgbClr val="821811"/>
              </a:buClr>
            </a:pPr>
            <a:r>
              <a:rPr lang="he-IL" sz="32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סוגיות שמומלץ לחשוב עליהם מראש</a:t>
            </a:r>
          </a:p>
          <a:p>
            <a:pPr>
              <a:lnSpc>
                <a:spcPct val="150000"/>
              </a:lnSpc>
              <a:buClr>
                <a:srgbClr val="821811"/>
              </a:buClr>
            </a:pPr>
            <a:endParaRPr lang="he-IL" sz="2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>
              <a:lnSpc>
                <a:spcPct val="150000"/>
              </a:lnSpc>
              <a:buClr>
                <a:srgbClr val="821811"/>
              </a:buClr>
            </a:pP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73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53" y="32382"/>
            <a:ext cx="2597121" cy="198825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57" y="759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/>
              <a:t>הדרך להגן על המשכיות העסק שלך –</a:t>
            </a:r>
            <a:br>
              <a:rPr lang="he-IL" sz="3600" b="1" dirty="0"/>
            </a:br>
            <a:r>
              <a:rPr lang="he-IL" sz="3600" b="1" dirty="0"/>
              <a:t>באמצעות "הנחיות מקדימות" בייפוי כוח מתמשך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77E6DB2-D041-4527-BFD0-D3D783B31AEC}"/>
              </a:ext>
            </a:extLst>
          </p:cNvPr>
          <p:cNvSpPr txBox="1"/>
          <p:nvPr/>
        </p:nvSpPr>
        <p:spPr>
          <a:xfrm>
            <a:off x="350008" y="2494918"/>
            <a:ext cx="11651025" cy="359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Arial" panose="020B0604020202020204" pitchFamily="34" charset="0"/>
              <a:buChar char="•"/>
            </a:pPr>
            <a:r>
              <a:rPr lang="he-IL" sz="2200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2200" b="1" dirty="0">
                <a:latin typeface="Assistant" panose="00000500000000000000" pitchFamily="2" charset="-79"/>
                <a:cs typeface="Assistant" panose="00000500000000000000" pitchFamily="2" charset="-79"/>
              </a:rPr>
              <a:t>ייפוי הכוח המתמשך ביחד עם הנחיות המקדימות מאפשר  לגבש תוכנית עבודה לצורך המשכיות העסקית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Arial" panose="020B0604020202020204" pitchFamily="34" charset="0"/>
              <a:buChar char="•"/>
            </a:pPr>
            <a:r>
              <a:rPr lang="he-IL" sz="22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להבדיל מתוכנית עבודה רגילה – היא תהיה בעלת תוקף משפטי מחייב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Arial" panose="020B0604020202020204" pitchFamily="34" charset="0"/>
              <a:buChar char="•"/>
            </a:pPr>
            <a:r>
              <a:rPr lang="he-IL" sz="22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חשיבה מראש על כל התרחישים ומתן פתרונות בהתאם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Arial" panose="020B0604020202020204" pitchFamily="34" charset="0"/>
              <a:buChar char="•"/>
            </a:pPr>
            <a:r>
              <a:rPr lang="he-IL" sz="22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 אין הפתעות /אין סכסוכים /אין מריבות/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Arial" panose="020B0604020202020204" pitchFamily="34" charset="0"/>
              <a:buChar char="•"/>
            </a:pPr>
            <a:r>
              <a:rPr lang="he-IL" sz="22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הסיכוי שהלקוחות יברחו – הולך וקטן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Arial" panose="020B0604020202020204" pitchFamily="34" charset="0"/>
              <a:buChar char="•"/>
            </a:pPr>
            <a:endParaRPr lang="he-IL" sz="2200" b="1" u="sng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>
              <a:lnSpc>
                <a:spcPct val="150000"/>
              </a:lnSpc>
              <a:buClr>
                <a:srgbClr val="821811"/>
              </a:buClr>
            </a:pPr>
            <a:endParaRPr lang="he-IL" sz="2200" b="1" u="sng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5393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מקורה, אדם, מסמך&#10;&#10;התיאור נוצר באופן אוטומטי">
            <a:extLst>
              <a:ext uri="{FF2B5EF4-FFF2-40B4-BE49-F238E27FC236}">
                <a16:creationId xmlns:a16="http://schemas.microsoft.com/office/drawing/2014/main" id="{0B39029E-74CF-41E9-977D-5B0D27FB3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/>
          <a:stretch/>
        </p:blipFill>
        <p:spPr>
          <a:xfrm>
            <a:off x="0" y="723259"/>
            <a:ext cx="9192126" cy="609859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-252413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ייפוי כוח מתמשך </a:t>
            </a:r>
            <a:r>
              <a:rPr lang="he-IL" b="1" dirty="0"/>
              <a:t>נתונים סטטיסטיים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77E6DB2-D041-4527-BFD0-D3D783B31AEC}"/>
              </a:ext>
            </a:extLst>
          </p:cNvPr>
          <p:cNvSpPr txBox="1"/>
          <p:nvPr/>
        </p:nvSpPr>
        <p:spPr>
          <a:xfrm>
            <a:off x="3509554" y="923669"/>
            <a:ext cx="8314508" cy="281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בשנת 2020 נפתחו 10,265 </a:t>
            </a:r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תיקי אפוטרופסות</a:t>
            </a: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 – זה בערך הממוצע בכל שנה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בשנת 2019 הופקדו 11,700 </a:t>
            </a:r>
            <a:r>
              <a:rPr lang="he-IL" sz="2000" dirty="0" err="1">
                <a:latin typeface="Assistant" panose="00000500000000000000" pitchFamily="2" charset="-79"/>
                <a:cs typeface="Assistant" panose="00000500000000000000" pitchFamily="2" charset="-79"/>
              </a:rPr>
              <a:t>יפויי</a:t>
            </a: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 כוח מתמשך מתוכם נכנסו לתוקף- 330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בשנת 2020 הופקדו כ 27,000 </a:t>
            </a:r>
            <a:r>
              <a:rPr lang="he-IL" sz="2000" dirty="0" err="1">
                <a:latin typeface="Assistant" panose="00000500000000000000" pitchFamily="2" charset="-79"/>
                <a:cs typeface="Assistant" panose="00000500000000000000" pitchFamily="2" charset="-79"/>
              </a:rPr>
              <a:t>יפויי</a:t>
            </a: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 כוח מתמשך מתוכם נכנסו לתוקף כ – 750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2021בשנת 2021 הופקדו כ 31,000 </a:t>
            </a:r>
            <a:r>
              <a:rPr lang="he-IL" sz="2000" dirty="0" err="1">
                <a:latin typeface="Assistant" panose="00000500000000000000" pitchFamily="2" charset="-79"/>
                <a:cs typeface="Assistant" panose="00000500000000000000" pitchFamily="2" charset="-79"/>
              </a:rPr>
              <a:t>יכ"מ</a:t>
            </a: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, ונכנסו לתוקף 1180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הצפי - ככל שרמת המודעות והחשיפה לייפוי כוח מתמשך תלך ותגדל- מספר ההפקדות יגדל ומצד שני - מספר תיקי האפוטרופסות ילך ויקטן </a:t>
            </a:r>
          </a:p>
        </p:txBody>
      </p:sp>
    </p:spTree>
    <p:extLst>
      <p:ext uri="{BB962C8B-B14F-4D97-AF65-F5344CB8AC3E}">
        <p14:creationId xmlns:p14="http://schemas.microsoft.com/office/powerpoint/2010/main" val="19559793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תמונה שמכילה אדם, קיר, חליפה&#10;&#10;התיאור נוצר באופן אוטומטי">
            <a:extLst>
              <a:ext uri="{FF2B5EF4-FFF2-40B4-BE49-F238E27FC236}">
                <a16:creationId xmlns:a16="http://schemas.microsoft.com/office/drawing/2014/main" id="{FA198DEF-72B0-4039-BD9D-608F369A5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14462"/>
          <a:stretch/>
        </p:blipFill>
        <p:spPr>
          <a:xfrm>
            <a:off x="-69355" y="1"/>
            <a:ext cx="5725437" cy="685795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560" y="75764"/>
            <a:ext cx="10515600" cy="1325563"/>
          </a:xfrm>
        </p:spPr>
        <p:txBody>
          <a:bodyPr/>
          <a:lstStyle/>
          <a:p>
            <a:r>
              <a:rPr lang="he-IL" dirty="0"/>
              <a:t>על מה נדבר?</a:t>
            </a:r>
            <a:br>
              <a:rPr lang="en-US" dirty="0"/>
            </a:b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7B4901CA-D18B-4C18-BECE-76F85242A73A}"/>
              </a:ext>
            </a:extLst>
          </p:cNvPr>
          <p:cNvSpPr txBox="1">
            <a:spLocks/>
          </p:cNvSpPr>
          <p:nvPr/>
        </p:nvSpPr>
        <p:spPr>
          <a:xfrm>
            <a:off x="4374036" y="1562345"/>
            <a:ext cx="7635545" cy="448216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1pPr>
            <a:lvl2pPr marL="914400" indent="-4572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2pPr>
            <a:lvl3pPr marL="1371600" indent="-4572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3pPr>
            <a:lvl4pPr marL="1714500" indent="-3429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4pPr>
            <a:lvl5pPr marL="2171700" indent="-3429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e-IL" sz="2800" dirty="0" err="1"/>
              <a:t>יפויי</a:t>
            </a:r>
            <a:r>
              <a:rPr lang="he-IL" sz="2800" dirty="0"/>
              <a:t> כוח רגיל / נוטריוני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אפוטרופסות – מאפיינים </a:t>
            </a:r>
          </a:p>
          <a:p>
            <a:pPr lvl="1">
              <a:lnSpc>
                <a:spcPct val="150000"/>
              </a:lnSpc>
            </a:pPr>
            <a:r>
              <a:rPr lang="he-IL" sz="2800" b="1" dirty="0" err="1"/>
              <a:t>יפוי</a:t>
            </a:r>
            <a:r>
              <a:rPr lang="he-IL" sz="2800" b="1" dirty="0"/>
              <a:t> כוח מתמשך- מאפיינים, יתרונות ,סוגיות</a:t>
            </a:r>
          </a:p>
          <a:p>
            <a:pPr lvl="1">
              <a:lnSpc>
                <a:spcPct val="150000"/>
              </a:lnSpc>
            </a:pPr>
            <a:r>
              <a:rPr lang="he-IL" sz="2800" b="1" dirty="0"/>
              <a:t>הקשר בין </a:t>
            </a:r>
            <a:r>
              <a:rPr lang="he-IL" sz="2800" b="1" dirty="0" err="1"/>
              <a:t>יכ"מ</a:t>
            </a:r>
            <a:r>
              <a:rPr lang="he-IL" sz="2800" b="1" dirty="0"/>
              <a:t> - לעולם הביטוח והפנסיה</a:t>
            </a:r>
          </a:p>
          <a:p>
            <a:pPr lvl="1">
              <a:lnSpc>
                <a:spcPct val="150000"/>
              </a:lnSpc>
            </a:pPr>
            <a:r>
              <a:rPr lang="he-IL" sz="2800" b="1" dirty="0" err="1"/>
              <a:t>יפוי</a:t>
            </a:r>
            <a:r>
              <a:rPr lang="he-IL" sz="2800" b="1" dirty="0"/>
              <a:t> </a:t>
            </a:r>
            <a:r>
              <a:rPr lang="he-IL" sz="2800" b="1" dirty="0" err="1"/>
              <a:t>כח</a:t>
            </a:r>
            <a:r>
              <a:rPr lang="he-IL" sz="2800" b="1" dirty="0"/>
              <a:t> מתמשך לבעלי עסקים 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נתונים סטטיסטיים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שאלות </a:t>
            </a:r>
          </a:p>
        </p:txBody>
      </p:sp>
    </p:spTree>
    <p:extLst>
      <p:ext uri="{BB962C8B-B14F-4D97-AF65-F5344CB8AC3E}">
        <p14:creationId xmlns:p14="http://schemas.microsoft.com/office/powerpoint/2010/main" val="24086210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מקורה, אדם, מסמך&#10;&#10;התיאור נוצר באופן אוטומטי">
            <a:extLst>
              <a:ext uri="{FF2B5EF4-FFF2-40B4-BE49-F238E27FC236}">
                <a16:creationId xmlns:a16="http://schemas.microsoft.com/office/drawing/2014/main" id="{0B39029E-74CF-41E9-977D-5B0D27FB3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/>
          <a:stretch/>
        </p:blipFill>
        <p:spPr>
          <a:xfrm>
            <a:off x="0" y="723259"/>
            <a:ext cx="9192126" cy="609859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-252413"/>
            <a:ext cx="10515600" cy="1325563"/>
          </a:xfrm>
        </p:spPr>
        <p:txBody>
          <a:bodyPr>
            <a:normAutofit/>
          </a:bodyPr>
          <a:lstStyle/>
          <a:p>
            <a:r>
              <a:rPr lang="he-IL" b="1" dirty="0"/>
              <a:t>נתונים סטטיסטיים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77E6DB2-D041-4527-BFD0-D3D783B31AEC}"/>
              </a:ext>
            </a:extLst>
          </p:cNvPr>
          <p:cNvSpPr txBox="1"/>
          <p:nvPr/>
        </p:nvSpPr>
        <p:spPr>
          <a:xfrm>
            <a:off x="3509554" y="923669"/>
            <a:ext cx="8314508" cy="3062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821811"/>
              </a:buClr>
            </a:pPr>
            <a:endParaRPr lang="he-IL" sz="20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בשנת 2020 – סה"כ 1,128,00 אזרחים ותיקים מעל גיל 65 . מתוכם 40% מעל 75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שיעור הקשישים ב 8 שנים הקרובות צפוי לגדול קרוב ל-  15% נוספים 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בשנת 2018 סה"כ זכאים לקבלת קצבת סיעוד מביטוח לאומי – 181,000 נפש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על פי נתוני 10/2021 – סה"כ הזכאים קפץ ל – 280,000 נפש</a:t>
            </a:r>
          </a:p>
          <a:p>
            <a:pPr marL="342900" indent="-342900">
              <a:lnSpc>
                <a:spcPct val="150000"/>
              </a:lnSpc>
              <a:buClr>
                <a:srgbClr val="821811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זהו </a:t>
            </a:r>
            <a:r>
              <a:rPr lang="he-IL" sz="2000" b="1" dirty="0">
                <a:solidFill>
                  <a:srgbClr val="82181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זינוק של 56% בתוך 3 שנים!!! </a:t>
            </a:r>
            <a:r>
              <a:rPr lang="he-IL" sz="3200" b="1" dirty="0">
                <a:latin typeface="Assistant" panose="00000500000000000000" pitchFamily="2" charset="-79"/>
                <a:cs typeface="Assistant" panose="00000500000000000000" pitchFamily="2" charset="-79"/>
              </a:rPr>
              <a:t>מגמה שתלך ותתעצם</a:t>
            </a:r>
            <a:endParaRPr lang="he-IL" sz="20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2133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אדם, קיר, מקורה, חליפה&#10;&#10;התיאור נוצר באופן אוטומטי">
            <a:extLst>
              <a:ext uri="{FF2B5EF4-FFF2-40B4-BE49-F238E27FC236}">
                <a16:creationId xmlns:a16="http://schemas.microsoft.com/office/drawing/2014/main" id="{8219BDF3-3A6A-44A5-BCE8-3D5E2ECD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"/>
            <a:ext cx="12192000" cy="68580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36030" y="3531206"/>
            <a:ext cx="7955970" cy="3383119"/>
          </a:xfr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77E6DB2-D041-4527-BFD0-D3D783B31AEC}"/>
              </a:ext>
            </a:extLst>
          </p:cNvPr>
          <p:cNvSpPr txBox="1"/>
          <p:nvPr/>
        </p:nvSpPr>
        <p:spPr>
          <a:xfrm>
            <a:off x="8079605" y="1474028"/>
            <a:ext cx="2845525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6000" dirty="0">
                <a:latin typeface="Assistant" panose="00000500000000000000" pitchFamily="2" charset="-79"/>
                <a:cs typeface="Assistant" panose="00000500000000000000" pitchFamily="2" charset="-79"/>
              </a:rPr>
              <a:t>שאלות?</a:t>
            </a:r>
          </a:p>
        </p:txBody>
      </p:sp>
    </p:spTree>
    <p:extLst>
      <p:ext uri="{BB962C8B-B14F-4D97-AF65-F5344CB8AC3E}">
        <p14:creationId xmlns:p14="http://schemas.microsoft.com/office/powerpoint/2010/main" val="1923800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F57A8E-9646-4E1F-85B0-A76FF053FFFD}"/>
              </a:ext>
            </a:extLst>
          </p:cNvPr>
          <p:cNvSpPr txBox="1">
            <a:spLocks/>
          </p:cNvSpPr>
          <p:nvPr/>
        </p:nvSpPr>
        <p:spPr>
          <a:xfrm>
            <a:off x="1505705" y="4330279"/>
            <a:ext cx="10515600" cy="132556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תודה</a:t>
            </a: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405988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C71F5E3-D160-4EC3-B228-F01288079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r="4250" b="10446"/>
          <a:stretch/>
        </p:blipFill>
        <p:spPr>
          <a:xfrm>
            <a:off x="0" y="716437"/>
            <a:ext cx="7142331" cy="614156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2" y="-213878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ההבדל בין ייפוי כוח רגיל </a:t>
            </a:r>
            <a:r>
              <a:rPr lang="he-IL" dirty="0" err="1"/>
              <a:t>לנוטוריוני</a:t>
            </a: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78D2ECD-4E49-4240-85DC-67BEB68411FF}"/>
              </a:ext>
            </a:extLst>
          </p:cNvPr>
          <p:cNvSpPr/>
          <p:nvPr/>
        </p:nvSpPr>
        <p:spPr>
          <a:xfrm>
            <a:off x="5042264" y="1261930"/>
            <a:ext cx="6894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אדם יכול להעניק לאדם אחר ייפוי כוח </a:t>
            </a: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רגיל 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לביצוע פעולות בשמו, באמצעות מסמך בכתב עם חתימתו.</a:t>
            </a:r>
          </a:p>
          <a:p>
            <a:endParaRPr lang="he-IL" sz="24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ייפוי כוח </a:t>
            </a: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רגיל 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משמש בד”כ </a:t>
            </a: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למטרה נקודתית בלבד</a:t>
            </a:r>
          </a:p>
          <a:p>
            <a:endParaRPr lang="he-IL" sz="24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ייפוי כוח </a:t>
            </a: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נוטריוני 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משמש לביצוע </a:t>
            </a: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מספר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 פעולות בשמו.</a:t>
            </a:r>
          </a:p>
          <a:p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בשני המקרים : אם מעניק ייפוי הכוח ייכנס לנבצרות/חסר כשירות משפטית  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(לא יהיה מסוגל לקבל החלטות בעצמו), </a:t>
            </a:r>
          </a:p>
          <a:p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אזי התוקף של ייפוי הכוח מתבטל ולא תקף עוד.</a:t>
            </a:r>
          </a:p>
          <a:p>
            <a:pPr marL="285750" indent="-285750">
              <a:buClr>
                <a:srgbClr val="821811"/>
              </a:buClr>
              <a:buFont typeface="Wingdings" panose="05000000000000000000" pitchFamily="2" charset="2"/>
              <a:buChar char="§"/>
            </a:pPr>
            <a:endParaRPr lang="he-IL" sz="24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8413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4B2501B-91B2-4C0F-AA29-09873B30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r="7888"/>
          <a:stretch/>
        </p:blipFill>
        <p:spPr>
          <a:xfrm>
            <a:off x="-1" y="0"/>
            <a:ext cx="9662475" cy="686742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7" y="-276118"/>
            <a:ext cx="11966086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חוק הכשרות המשפטית </a:t>
            </a:r>
            <a:r>
              <a:rPr lang="he-IL" sz="3600" dirty="0" err="1"/>
              <a:t>והאפוטרופוסות-התשכ"ב</a:t>
            </a:r>
            <a:r>
              <a:rPr lang="he-IL" sz="3600" dirty="0"/>
              <a:t> 1962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1" y="27038"/>
            <a:ext cx="2597121" cy="1988252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78D2ECD-4E49-4240-85DC-67BEB68411FF}"/>
              </a:ext>
            </a:extLst>
          </p:cNvPr>
          <p:cNvSpPr/>
          <p:nvPr/>
        </p:nvSpPr>
        <p:spPr>
          <a:xfrm>
            <a:off x="4561471" y="1187007"/>
            <a:ext cx="5264646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כיצד מטפלים   בענייניו של אדם</a:t>
            </a:r>
            <a:b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 במקרה נבצרות או חוסר כשירות?</a:t>
            </a:r>
          </a:p>
          <a:p>
            <a:pPr algn="ctr"/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מספר הסדרים </a:t>
            </a:r>
          </a:p>
          <a:p>
            <a:pPr algn="ctr"/>
            <a:endParaRPr lang="he-IL" sz="3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מינוי אפוטרופוס לרכוש/לגוף</a:t>
            </a:r>
          </a:p>
          <a:p>
            <a:pPr algn="ctr"/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תומך בקבלת החלטות </a:t>
            </a:r>
          </a:p>
          <a:p>
            <a:pPr algn="ctr"/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מסמך הבעת רצון </a:t>
            </a:r>
            <a:endParaRPr lang="he-IL" sz="32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4400" b="1" dirty="0" err="1">
                <a:solidFill>
                  <a:srgbClr val="82181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יפויי</a:t>
            </a:r>
            <a:r>
              <a:rPr lang="he-IL" sz="4400" b="1" dirty="0">
                <a:solidFill>
                  <a:srgbClr val="82181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כוח מתמשך</a:t>
            </a:r>
          </a:p>
          <a:p>
            <a:endParaRPr lang="he-IL" sz="3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endParaRPr lang="he-IL" sz="3200" b="1" dirty="0">
              <a:solidFill>
                <a:srgbClr val="82181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b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b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endParaRPr lang="he-IL" sz="3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6510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טקסט, אדם, איש, מקורה&#10;&#10;התיאור נוצר באופן אוטומטי">
            <a:extLst>
              <a:ext uri="{FF2B5EF4-FFF2-40B4-BE49-F238E27FC236}">
                <a16:creationId xmlns:a16="http://schemas.microsoft.com/office/drawing/2014/main" id="{4489D6B1-B722-4A15-A918-01BB9E632B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010"/>
            <a:ext cx="10351106" cy="615099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2" y="-240773"/>
            <a:ext cx="10515600" cy="1325563"/>
          </a:xfrm>
        </p:spPr>
        <p:txBody>
          <a:bodyPr/>
          <a:lstStyle/>
          <a:p>
            <a:r>
              <a:rPr lang="he-IL" dirty="0"/>
              <a:t>מינוי אפוטרופוס –</a:t>
            </a:r>
            <a:r>
              <a:rPr lang="he-IL" b="1" dirty="0"/>
              <a:t>מאפיינים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graphicFrame>
        <p:nvGraphicFramePr>
          <p:cNvPr id="8" name="מציין מיקום תוכן 9">
            <a:extLst>
              <a:ext uri="{FF2B5EF4-FFF2-40B4-BE49-F238E27FC236}">
                <a16:creationId xmlns:a16="http://schemas.microsoft.com/office/drawing/2014/main" id="{1D7265B4-3DA4-46C6-B9C9-A865BCA36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141553"/>
              </p:ext>
            </p:extLst>
          </p:nvPr>
        </p:nvGraphicFramePr>
        <p:xfrm>
          <a:off x="2220686" y="1173714"/>
          <a:ext cx="9710519" cy="4110673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3658062">
                  <a:extLst>
                    <a:ext uri="{9D8B030D-6E8A-4147-A177-3AD203B41FA5}">
                      <a16:colId xmlns:a16="http://schemas.microsoft.com/office/drawing/2014/main" val="2697261713"/>
                    </a:ext>
                  </a:extLst>
                </a:gridCol>
                <a:gridCol w="6052457">
                  <a:extLst>
                    <a:ext uri="{9D8B030D-6E8A-4147-A177-3AD203B41FA5}">
                      <a16:colId xmlns:a16="http://schemas.microsoft.com/office/drawing/2014/main" val="2743183043"/>
                    </a:ext>
                  </a:extLst>
                </a:gridCol>
              </a:tblGrid>
              <a:tr h="99442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מה המטרה ? </a:t>
                      </a:r>
                      <a:endParaRPr lang="en-US" sz="2400" b="1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לטיפול בעניינים אישיים, רפואיים ורכוש של אדם שאינו כשיר לטפל עוד בענייניו</a:t>
                      </a:r>
                      <a:endParaRPr lang="en-US" sz="2400" b="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20636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מתי עושים ? </a:t>
                      </a:r>
                      <a:endParaRPr lang="en-US" sz="2400" b="1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0" kern="1100" dirty="0">
                          <a:solidFill>
                            <a:srgbClr val="82181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רק כאשר אדם אינו כשיר לטפל בענייניו באופן עצמאי </a:t>
                      </a:r>
                      <a:endParaRPr lang="en-US" sz="2400" b="0" kern="1100" dirty="0">
                        <a:solidFill>
                          <a:srgbClr val="821811"/>
                        </a:solidFill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819801"/>
                  </a:ext>
                </a:extLst>
              </a:tr>
              <a:tr h="108857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איך ממנים ? </a:t>
                      </a:r>
                      <a:endParaRPr lang="en-US" sz="2400" b="1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0" kern="1100" dirty="0">
                          <a:solidFill>
                            <a:srgbClr val="82181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הגשת בקשה לבית המשפט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פניה של בני המשפחה באמצעות עו"ד</a:t>
                      </a:r>
                      <a:endParaRPr lang="en-US" sz="2400" b="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555097"/>
                  </a:ext>
                </a:extLst>
              </a:tr>
              <a:tr h="10523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מי ממנה את מיופי הכוח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או את האפוטרופוס?</a:t>
                      </a:r>
                      <a:endParaRPr lang="en-US" sz="2400" b="1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400" b="0" kern="1100" dirty="0">
                          <a:solidFill>
                            <a:srgbClr val="82181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נתון להחלטת בית המשפט בלבד!</a:t>
                      </a:r>
                      <a:endParaRPr lang="en-US" sz="2400" b="0" kern="1100" dirty="0">
                        <a:solidFill>
                          <a:srgbClr val="821811"/>
                        </a:solidFill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25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35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טקסט, אדם, איש, מקורה&#10;&#10;התיאור נוצר באופן אוטומטי">
            <a:extLst>
              <a:ext uri="{FF2B5EF4-FFF2-40B4-BE49-F238E27FC236}">
                <a16:creationId xmlns:a16="http://schemas.microsoft.com/office/drawing/2014/main" id="{2AFDC82C-AA95-4B45-B42D-86D6414265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0888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2" y="-267668"/>
            <a:ext cx="10515600" cy="1325563"/>
          </a:xfrm>
        </p:spPr>
        <p:txBody>
          <a:bodyPr/>
          <a:lstStyle/>
          <a:p>
            <a:r>
              <a:rPr lang="he-IL" dirty="0"/>
              <a:t>חשוב לדעת </a:t>
            </a:r>
            <a:r>
              <a:rPr lang="he-IL" b="1" dirty="0"/>
              <a:t>ולזכור!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graphicFrame>
        <p:nvGraphicFramePr>
          <p:cNvPr id="9" name="מציין מיקום תוכן 3">
            <a:extLst>
              <a:ext uri="{FF2B5EF4-FFF2-40B4-BE49-F238E27FC236}">
                <a16:creationId xmlns:a16="http://schemas.microsoft.com/office/drawing/2014/main" id="{946E7B6D-6A24-4FF9-9B3A-1FE1B5263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232895"/>
              </p:ext>
            </p:extLst>
          </p:nvPr>
        </p:nvGraphicFramePr>
        <p:xfrm>
          <a:off x="1580469" y="1257425"/>
          <a:ext cx="10324147" cy="3870960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10324147">
                  <a:extLst>
                    <a:ext uri="{9D8B030D-6E8A-4147-A177-3AD203B41FA5}">
                      <a16:colId xmlns:a16="http://schemas.microsoft.com/office/drawing/2014/main" val="2045565019"/>
                    </a:ext>
                  </a:extLst>
                </a:gridCol>
              </a:tblGrid>
              <a:tr h="38554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200" b="0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תהליך מינוי אפוטרופוס נעשה בדרך כלל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200" b="1" u="none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בדחיפות,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200" b="1" u="none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כשכבר אין ברירה.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200" b="1" u="none" kern="1100" dirty="0">
                        <a:solidFill>
                          <a:schemeClr val="tx1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200" b="0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לעיתים גורם לוויכוחים וסכסוכים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200" b="0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בין בני משפחה, חילוקי דעות עד כדי הזנחת הטיפול בענייניו של האדם</a:t>
                      </a:r>
                      <a:endParaRPr lang="en-US" sz="3200" b="0" kern="1100" dirty="0">
                        <a:solidFill>
                          <a:schemeClr val="tx1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3200" b="0" kern="1100" dirty="0">
                        <a:solidFill>
                          <a:schemeClr val="tx1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721011"/>
                  </a:ext>
                </a:extLst>
              </a:tr>
            </a:tbl>
          </a:graphicData>
        </a:graphic>
      </p:graphicFrame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3106DC7A-40F3-48C4-AB05-DB5E7506A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</p:spTree>
    <p:extLst>
      <p:ext uri="{BB962C8B-B14F-4D97-AF65-F5344CB8AC3E}">
        <p14:creationId xmlns:p14="http://schemas.microsoft.com/office/powerpoint/2010/main" val="6914509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, אדם, מקורה, שולחן כתיבה&#10;&#10;התיאור נוצר באופן אוטומטי">
            <a:extLst>
              <a:ext uri="{FF2B5EF4-FFF2-40B4-BE49-F238E27FC236}">
                <a16:creationId xmlns:a16="http://schemas.microsoft.com/office/drawing/2014/main" id="{FFCF8D78-760A-4965-B7D9-E7C9E536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0888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2" y="-276633"/>
            <a:ext cx="10515600" cy="1325563"/>
          </a:xfrm>
        </p:spPr>
        <p:txBody>
          <a:bodyPr/>
          <a:lstStyle/>
          <a:p>
            <a:r>
              <a:rPr lang="he-IL" dirty="0"/>
              <a:t>מינוי אפוטרופוס –</a:t>
            </a:r>
            <a:r>
              <a:rPr lang="he-IL" b="1" dirty="0"/>
              <a:t>מאפיינים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graphicFrame>
        <p:nvGraphicFramePr>
          <p:cNvPr id="9" name="מציין מיקום תוכן 3">
            <a:extLst>
              <a:ext uri="{FF2B5EF4-FFF2-40B4-BE49-F238E27FC236}">
                <a16:creationId xmlns:a16="http://schemas.microsoft.com/office/drawing/2014/main" id="{946E7B6D-6A24-4FF9-9B3A-1FE1B5263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979826"/>
              </p:ext>
            </p:extLst>
          </p:nvPr>
        </p:nvGraphicFramePr>
        <p:xfrm>
          <a:off x="2046514" y="1014231"/>
          <a:ext cx="9884228" cy="5029518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3081877">
                  <a:extLst>
                    <a:ext uri="{9D8B030D-6E8A-4147-A177-3AD203B41FA5}">
                      <a16:colId xmlns:a16="http://schemas.microsoft.com/office/drawing/2014/main" val="2045565019"/>
                    </a:ext>
                  </a:extLst>
                </a:gridCol>
                <a:gridCol w="6802351">
                  <a:extLst>
                    <a:ext uri="{9D8B030D-6E8A-4147-A177-3AD203B41FA5}">
                      <a16:colId xmlns:a16="http://schemas.microsoft.com/office/drawing/2014/main" val="2883842678"/>
                    </a:ext>
                  </a:extLst>
                </a:gridCol>
              </a:tblGrid>
              <a:tr h="2686912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זמן ועלויות </a:t>
                      </a:r>
                      <a:endParaRPr lang="en-US" sz="2000" b="1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תהליך אישור האפוטרופוס עלול להיות מאד </a:t>
                      </a: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בירוקרטי 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מחייב קבלת תסקיר </a:t>
                      </a: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על ידי עובדת סוציאלית, תגובת </a:t>
                      </a: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היועמ"ש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צירוף </a:t>
                      </a: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חוות דעת של מומחה רפואי 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לעיתים גם </a:t>
                      </a: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התנגדויות</a:t>
                      </a: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 מצד בן משפחה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 </a:t>
                      </a: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לעיתים יקר מאד: </a:t>
                      </a: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עלות חוות דעת רופא מומחה, אגרת בית משפט, שכר טרחת עורך דין וכד' שעות עבודה של בני משפחה</a:t>
                      </a:r>
                      <a:endParaRPr lang="en-US" sz="2000" b="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00673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הגשמת רצון הממנה </a:t>
                      </a:r>
                      <a:endParaRPr lang="en-US" sz="2000" b="1" kern="1100" dirty="0">
                        <a:solidFill>
                          <a:schemeClr val="tx1"/>
                        </a:solidFill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אין אפשרות. </a:t>
                      </a: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בד"כ קשה עד בלתי אפשרי 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לדעת מה רצונו  של אותו אדם שממנים לו </a:t>
                      </a:r>
                      <a:r>
                        <a:rPr lang="he-IL" sz="2000" b="0" kern="1100" dirty="0" err="1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אפוט</a:t>
                      </a: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'</a:t>
                      </a:r>
                      <a:endParaRPr lang="en-US" sz="2000" b="0" kern="1100" dirty="0"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778712"/>
                  </a:ext>
                </a:extLst>
              </a:tr>
              <a:tr h="1001486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מה קורה לאחר כניסה לתוקף/מינוי האפוטרופוס?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בירוקרטיה בקרה ופיקוח: </a:t>
                      </a: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יש להגיש </a:t>
                      </a: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דוחות שוטפים ושנתיים </a:t>
                      </a:r>
                      <a:r>
                        <a:rPr lang="he-IL" sz="2000" b="0" kern="1100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להיות בקשר שוטף עם </a:t>
                      </a:r>
                      <a:r>
                        <a:rPr lang="he-IL" sz="2000" b="1" kern="1100" dirty="0">
                          <a:solidFill>
                            <a:schemeClr val="tx1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מפקח מטעם האפוטרופוס הכללי</a:t>
                      </a:r>
                      <a:endParaRPr lang="en-US" sz="2000" b="1" kern="1100" dirty="0">
                        <a:solidFill>
                          <a:schemeClr val="tx1"/>
                        </a:solidFill>
                        <a:effectLst/>
                        <a:latin typeface="Assistant" panose="00000500000000000000" pitchFamily="2" charset="-79"/>
                        <a:ea typeface="Calibri" panose="020F0502020204030204" pitchFamily="34" charset="0"/>
                        <a:cs typeface="Assistant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916967"/>
                  </a:ext>
                </a:extLst>
              </a:tr>
            </a:tbl>
          </a:graphicData>
        </a:graphic>
      </p:graphicFrame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3106DC7A-40F3-48C4-AB05-DB5E7506A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</p:spTree>
    <p:extLst>
      <p:ext uri="{BB962C8B-B14F-4D97-AF65-F5344CB8AC3E}">
        <p14:creationId xmlns:p14="http://schemas.microsoft.com/office/powerpoint/2010/main" val="2693653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918B4B8-FCBB-4F93-AFA9-DD85C1E74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/>
          <a:stretch/>
        </p:blipFill>
        <p:spPr>
          <a:xfrm>
            <a:off x="0" y="5871"/>
            <a:ext cx="7605303" cy="686229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1BE6AB4-AB6D-45A5-A581-5C473A1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2" y="-213878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ייפוי כוח מתמשך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78D2ECD-4E49-4240-85DC-67BEB68411FF}"/>
              </a:ext>
            </a:extLst>
          </p:cNvPr>
          <p:cNvSpPr/>
          <p:nvPr/>
        </p:nvSpPr>
        <p:spPr>
          <a:xfrm>
            <a:off x="4399676" y="1451858"/>
            <a:ext cx="7446333" cy="4616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82181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הסדר מהפכני ומודרני - תיקון 18 לחוק </a:t>
            </a:r>
          </a:p>
          <a:p>
            <a:endParaRPr lang="he-IL" sz="24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עורכים אותו מראש </a:t>
            </a: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–כשעדיין צלולים ומסוגלים לקבל החלטות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מעין פוליסת ביטוח /צוואה בעודנו בחיים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נכנס לתוקף במצב נבצרות 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     (כשהממנה אינו כשיר לקבל החלטה בענייניו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      ולבצע  פעולות עצמאיות)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הוא רלוונטי רק למקרה חיים ולא לפטירה  </a:t>
            </a:r>
          </a:p>
          <a:p>
            <a:endParaRPr lang="he-IL" sz="24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95950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A83CBFA6-DE20-458C-A6EA-0966D65D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/>
          <a:stretch/>
        </p:blipFill>
        <p:spPr>
          <a:xfrm>
            <a:off x="0" y="8531"/>
            <a:ext cx="6763561" cy="6905889"/>
          </a:xfrm>
          <a:prstGeom prst="rect">
            <a:avLst/>
          </a:prstGeom>
        </p:spPr>
      </p:pic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6B567F-9A42-45DE-B922-95A44A8B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881"/>
            <a:ext cx="7955970" cy="3383119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83082D-A9E8-4AE6-A1DA-876690EE4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"/>
            <a:ext cx="2597121" cy="1988252"/>
          </a:xfrm>
          <a:prstGeom prst="rect">
            <a:avLst/>
          </a:prstGeom>
        </p:spPr>
      </p:pic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7241B932-362F-4688-A43D-05CC8ABF705F}"/>
              </a:ext>
            </a:extLst>
          </p:cNvPr>
          <p:cNvSpPr txBox="1">
            <a:spLocks/>
          </p:cNvSpPr>
          <p:nvPr/>
        </p:nvSpPr>
        <p:spPr>
          <a:xfrm>
            <a:off x="5752730" y="994174"/>
            <a:ext cx="6285497" cy="556281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1pPr>
            <a:lvl2pPr marL="914400" indent="-4572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2pPr>
            <a:lvl3pPr marL="1371600" indent="-4572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3pPr>
            <a:lvl4pPr marL="1714500" indent="-3429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4pPr>
            <a:lvl5pPr marL="2171700" indent="-3429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181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he-IL" sz="2400" dirty="0"/>
              <a:t>מעניק למיופה הכוח סמכות משפטית לקבל החלטות ולבצע פעולות באופן מתמשך, בשם ובעבור האדם אשר העניק את ייפוי הכוח מבעוד מועד, כאשר עדיין הינו בריא</a:t>
            </a:r>
          </a:p>
          <a:p>
            <a:pPr fontAlgn="base">
              <a:lnSpc>
                <a:spcPct val="100000"/>
              </a:lnSpc>
            </a:pPr>
            <a:endParaRPr lang="en-US" sz="2400" dirty="0"/>
          </a:p>
          <a:p>
            <a:pPr fontAlgn="base">
              <a:lnSpc>
                <a:spcPct val="100000"/>
              </a:lnSpc>
            </a:pPr>
            <a:r>
              <a:rPr lang="he-IL" sz="2400" b="1" dirty="0"/>
              <a:t>ייפוי כוח מתמשך </a:t>
            </a:r>
            <a:r>
              <a:rPr lang="he-IL" sz="2400" dirty="0"/>
              <a:t>עשוי להיות מקיף ולהתייחס לכל היבטי החיים - עניינים אישיים, ענייני רכוש ורפואיים (למעט בהקשר לחוק החולה הנוטה למות)   </a:t>
            </a:r>
          </a:p>
          <a:p>
            <a:pPr fontAlgn="base">
              <a:lnSpc>
                <a:spcPct val="100000"/>
              </a:lnSpc>
            </a:pPr>
            <a:endParaRPr lang="he-IL" sz="2400" dirty="0"/>
          </a:p>
          <a:p>
            <a:pPr>
              <a:lnSpc>
                <a:spcPct val="100000"/>
              </a:lnSpc>
            </a:pPr>
            <a:r>
              <a:rPr lang="he-IL" sz="2400" b="1" dirty="0"/>
              <a:t>משמש חלופה </a:t>
            </a:r>
            <a:r>
              <a:rPr lang="he-IL" sz="2400" dirty="0"/>
              <a:t>הרבה יותר מתקדמת ונכונה     מאשר מינוי אפוטרופוס </a:t>
            </a: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15C884ED-40CC-47C7-91A9-0A35137F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-252413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/>
              <a:t>ייפוי כוח מתמשך</a:t>
            </a:r>
          </a:p>
        </p:txBody>
      </p:sp>
    </p:spTree>
    <p:extLst>
      <p:ext uri="{BB962C8B-B14F-4D97-AF65-F5344CB8AC3E}">
        <p14:creationId xmlns:p14="http://schemas.microsoft.com/office/powerpoint/2010/main" val="2522077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1161</Words>
  <Application>Microsoft Office PowerPoint</Application>
  <PresentationFormat>מסך רחב</PresentationFormat>
  <Paragraphs>167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8" baseType="lpstr">
      <vt:lpstr>Arial</vt:lpstr>
      <vt:lpstr>Assistant</vt:lpstr>
      <vt:lpstr>Calibri</vt:lpstr>
      <vt:lpstr>Calibri Light</vt:lpstr>
      <vt:lpstr>Wingdings</vt:lpstr>
      <vt:lpstr>ערכת נושא Office</vt:lpstr>
      <vt:lpstr>מצגת של PowerPoint‏</vt:lpstr>
      <vt:lpstr>על מה נדבר? </vt:lpstr>
      <vt:lpstr>ההבדל בין ייפוי כוח רגיל לנוטוריוני</vt:lpstr>
      <vt:lpstr>חוק הכשרות המשפטית והאפוטרופוסות-התשכ"ב 1962</vt:lpstr>
      <vt:lpstr>מינוי אפוטרופוס –מאפיינים </vt:lpstr>
      <vt:lpstr>חשוב לדעת ולזכור!</vt:lpstr>
      <vt:lpstr>מינוי אפוטרופוס –מאפיינים </vt:lpstr>
      <vt:lpstr>ייפוי כוח מתמשך</vt:lpstr>
      <vt:lpstr>ייפוי כוח מתמשך</vt:lpstr>
      <vt:lpstr>ייפוי כוח מתמשך - יתרונות</vt:lpstr>
      <vt:lpstr>ייפוי כוח מתמשך - יתרונות</vt:lpstr>
      <vt:lpstr>חשוב לדעת ולזכור!</vt:lpstr>
      <vt:lpstr>ייפוי כוח מתמשך – סוגיות עיקריות</vt:lpstr>
      <vt:lpstr>הגורמים הרלוונטיים בעריכת ייפוי כוח מתמשך</vt:lpstr>
      <vt:lpstr>שלבים בחיי ייפוי כוח מתמשך</vt:lpstr>
      <vt:lpstr>ייפוי כוח מתמשך בזיקה למוצרים פנסיוניים וביטוחים</vt:lpstr>
      <vt:lpstr>ייפוי כוח מתמשך- לסוכן הביטוח כבעל עסק </vt:lpstr>
      <vt:lpstr>הדרך להגן על המשכיות העסק שלך – באמצעות "הנחיות מקדימות" בייפוי כוח מתמשך</vt:lpstr>
      <vt:lpstr>ייפוי כוח מתמשך נתונים סטטיסטיים</vt:lpstr>
      <vt:lpstr>נתונים סטטיסטיים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mc1102121</dc:creator>
  <cp:lastModifiedBy>Dani hay</cp:lastModifiedBy>
  <cp:revision>59</cp:revision>
  <dcterms:created xsi:type="dcterms:W3CDTF">2021-06-22T12:47:56Z</dcterms:created>
  <dcterms:modified xsi:type="dcterms:W3CDTF">2023-02-13T05:50:29Z</dcterms:modified>
</cp:coreProperties>
</file>