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0" r:id="rId1"/>
  </p:sldMasterIdLst>
  <p:handoutMasterIdLst>
    <p:handoutMasterId r:id="rId27"/>
  </p:handoutMasterIdLst>
  <p:sldIdLst>
    <p:sldId id="256" r:id="rId2"/>
    <p:sldId id="275" r:id="rId3"/>
    <p:sldId id="283" r:id="rId4"/>
    <p:sldId id="296" r:id="rId5"/>
    <p:sldId id="276" r:id="rId6"/>
    <p:sldId id="266" r:id="rId7"/>
    <p:sldId id="277" r:id="rId8"/>
    <p:sldId id="259" r:id="rId9"/>
    <p:sldId id="271" r:id="rId10"/>
    <p:sldId id="273" r:id="rId11"/>
    <p:sldId id="274" r:id="rId12"/>
    <p:sldId id="263" r:id="rId13"/>
    <p:sldId id="279" r:id="rId14"/>
    <p:sldId id="282" r:id="rId15"/>
    <p:sldId id="289" r:id="rId16"/>
    <p:sldId id="300" r:id="rId17"/>
    <p:sldId id="291" r:id="rId18"/>
    <p:sldId id="292" r:id="rId19"/>
    <p:sldId id="293" r:id="rId20"/>
    <p:sldId id="297" r:id="rId21"/>
    <p:sldId id="294" r:id="rId22"/>
    <p:sldId id="295" r:id="rId23"/>
    <p:sldId id="298" r:id="rId24"/>
    <p:sldId id="299" r:id="rId25"/>
    <p:sldId id="290" r:id="rId2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984" autoAdjust="0"/>
    <p:restoredTop sz="94660"/>
  </p:normalViewPr>
  <p:slideViewPr>
    <p:cSldViewPr snapToGrid="0">
      <p:cViewPr varScale="1">
        <p:scale>
          <a:sx n="111" d="100"/>
          <a:sy n="111" d="100"/>
        </p:scale>
        <p:origin x="76" y="59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מציין מיקום של תאריך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E34C0244-1548-43D3-B5BF-257C3D6E7FE1}" type="datetimeFigureOut">
              <a:rPr lang="en-US" smtClean="0"/>
              <a:t>23/02/2020</a:t>
            </a:fld>
            <a:endParaRPr lang="en-US"/>
          </a:p>
        </p:txBody>
      </p:sp>
      <p:sp>
        <p:nvSpPr>
          <p:cNvPr id="4" name="מציין מיקום של כותרת תחתונה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5" name="מציין מיקום של מספר שקופית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0160DC2C-3696-46A6-BAC9-3F738124EF76}" type="slidenum">
              <a:rPr lang="en-US" smtClean="0"/>
              <a:t>‹#›</a:t>
            </a:fld>
            <a:endParaRPr lang="en-US"/>
          </a:p>
        </p:txBody>
      </p:sp>
    </p:spTree>
    <p:extLst>
      <p:ext uri="{BB962C8B-B14F-4D97-AF65-F5344CB8AC3E}">
        <p14:creationId xmlns:p14="http://schemas.microsoft.com/office/powerpoint/2010/main" val="45853469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06BAAE31-AAC1-4F99-A9F9-F322247778E3}" type="datetimeFigureOut">
              <a:rPr lang="he-IL" smtClean="0"/>
              <a:t>כ"ח/שבט/תש"פ</a:t>
            </a:fld>
            <a:endParaRPr lang="he-I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he-I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294BC469-157D-4FF2-8296-9FFE6A9B3E43}" type="slidenum">
              <a:rPr lang="he-IL" smtClean="0"/>
              <a:t>‹#›</a:t>
            </a:fld>
            <a:endParaRPr lang="he-I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84378839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1421917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242032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4241332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כותרת מקטע עליונה">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6BAAE31-AAC1-4F99-A9F9-F322247778E3}" type="datetimeFigureOut">
              <a:rPr lang="he-IL" smtClean="0"/>
              <a:t>כ"ח/שבט/תש"פ</a:t>
            </a:fld>
            <a:endParaRPr lang="he-I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he-I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294BC469-157D-4FF2-8296-9FFE6A9B3E43}" type="slidenum">
              <a:rPr lang="he-IL" smtClean="0"/>
              <a:t>‹#›</a:t>
            </a:fld>
            <a:endParaRPr lang="he-I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17707606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232182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ערוך סגנונות טקסט של תבנית בסיס</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2627989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32057382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AAE31-AAC1-4F99-A9F9-F322247778E3}" type="datetimeFigureOut">
              <a:rPr lang="he-IL" smtClean="0"/>
              <a:t>כ"ח/שבט/תש"פ</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294BC469-157D-4FF2-8296-9FFE6A9B3E43}" type="slidenum">
              <a:rPr lang="he-IL" smtClean="0"/>
              <a:t>‹#›</a:t>
            </a:fld>
            <a:endParaRPr lang="he-IL"/>
          </a:p>
        </p:txBody>
      </p:sp>
    </p:spTree>
    <p:extLst>
      <p:ext uri="{BB962C8B-B14F-4D97-AF65-F5344CB8AC3E}">
        <p14:creationId xmlns:p14="http://schemas.microsoft.com/office/powerpoint/2010/main" val="163093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BAAE31-AAC1-4F99-A9F9-F322247778E3}" type="datetimeFigureOut">
              <a:rPr lang="he-IL" smtClean="0"/>
              <a:t>כ"ח/שבט/תש"פ</a:t>
            </a:fld>
            <a:endParaRPr lang="he-I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e-I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94BC469-157D-4FF2-8296-9FFE6A9B3E43}" type="slidenum">
              <a:rPr lang="he-IL" smtClean="0"/>
              <a:t>‹#›</a:t>
            </a:fld>
            <a:endParaRPr lang="he-I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378395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ערוך סגנונות טקסט של תבנית בסיס</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6BAAE31-AAC1-4F99-A9F9-F322247778E3}" type="datetimeFigureOut">
              <a:rPr lang="he-IL" smtClean="0"/>
              <a:t>כ"ח/שבט/תש"פ</a:t>
            </a:fld>
            <a:endParaRPr lang="he-I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e-I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294BC469-157D-4FF2-8296-9FFE6A9B3E43}" type="slidenum">
              <a:rPr lang="he-IL" smtClean="0"/>
              <a:t>‹#›</a:t>
            </a:fld>
            <a:endParaRPr lang="he-I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8260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r">
              <a:defRPr sz="1200" baseline="0">
                <a:solidFill>
                  <a:schemeClr val="tx2"/>
                </a:solidFill>
              </a:defRPr>
            </a:lvl1pPr>
          </a:lstStyle>
          <a:p>
            <a:fld id="{06BAAE31-AAC1-4F99-A9F9-F322247778E3}" type="datetimeFigureOut">
              <a:rPr lang="he-IL" smtClean="0"/>
              <a:t>כ"ח/שבט/תש"פ</a:t>
            </a:fld>
            <a:endParaRPr lang="he-I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r">
              <a:defRPr sz="1200" baseline="0">
                <a:solidFill>
                  <a:schemeClr val="tx2"/>
                </a:solidFill>
              </a:defRPr>
            </a:lvl1pPr>
          </a:lstStyle>
          <a:p>
            <a:endParaRPr lang="he-I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294BC469-157D-4FF2-8296-9FFE6A9B3E43}" type="slidenum">
              <a:rPr lang="he-IL" smtClean="0"/>
              <a:t>‹#›</a:t>
            </a:fld>
            <a:endParaRPr lang="he-I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92031052"/>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r" defTabSz="914400" rtl="1"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r" defTabSz="914400" rtl="1"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r" defTabSz="914400" rtl="1"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 Id="rId5" Type="http://schemas.openxmlformats.org/officeDocument/2006/relationships/image" Target="../media/image12.emf"/><Relationship Id="rId4" Type="http://schemas.openxmlformats.org/officeDocument/2006/relationships/image" Target="../media/image11.emf"/></Relationships>
</file>

<file path=ppt/slides/_rels/slide2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hyperlink" Target="http://www.nevo.co.il/case/5899609" TargetMode="Externa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7.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מלבן 4">
            <a:extLst>
              <a:ext uri="{FF2B5EF4-FFF2-40B4-BE49-F238E27FC236}">
                <a16:creationId xmlns:a16="http://schemas.microsoft.com/office/drawing/2014/main" id="{DDB92061-5A1E-4093-9584-4ACF3A6E0CBC}"/>
              </a:ext>
            </a:extLst>
          </p:cNvPr>
          <p:cNvSpPr/>
          <p:nvPr/>
        </p:nvSpPr>
        <p:spPr bwMode="auto">
          <a:xfrm>
            <a:off x="2100650" y="638557"/>
            <a:ext cx="8369642" cy="3354765"/>
          </a:xfrm>
          <a:prstGeom prst="rect">
            <a:avLst/>
          </a:prstGeom>
          <a:noFill/>
          <a:effectLst>
            <a:outerShdw blurRad="50800" dist="50800" dir="5400000" sx="98000" sy="98000" algn="ctr" rotWithShape="0">
              <a:srgbClr val="000000">
                <a:alpha val="73000"/>
              </a:srgbClr>
            </a:outerShdw>
          </a:effectLst>
        </p:spPr>
        <p:txBody>
          <a:bodyPr wrap="square">
            <a:spAutoFit/>
          </a:bodyPr>
          <a:lstStyle/>
          <a:p>
            <a:pPr algn="ctr" rtl="1" eaLnBrk="1" hangingPunct="1">
              <a:defRPr/>
            </a:pPr>
            <a:r>
              <a:rPr lang="he-IL" sz="4400" b="1" dirty="0">
                <a:ln w="9525">
                  <a:solidFill>
                    <a:schemeClr val="bg1"/>
                  </a:solidFill>
                  <a:prstDash val="solid"/>
                </a:ln>
                <a:effectLst>
                  <a:outerShdw blurRad="12700" dist="38100" dir="2700000" algn="tl" rotWithShape="0">
                    <a:schemeClr val="bg1">
                      <a:lumMod val="50000"/>
                    </a:schemeClr>
                  </a:outerShdw>
                </a:effectLst>
              </a:rPr>
              <a:t>מצגת בנושא:</a:t>
            </a:r>
            <a:endParaRPr lang="he-IL" sz="4400" b="1" u="sng" dirty="0">
              <a:ln w="9525">
                <a:solidFill>
                  <a:schemeClr val="bg1"/>
                </a:solidFill>
                <a:prstDash val="solid"/>
              </a:ln>
              <a:solidFill>
                <a:schemeClr val="bg1"/>
              </a:solidFill>
              <a:effectLst>
                <a:outerShdw blurRad="12700" dist="38100" dir="2700000" algn="tl" rotWithShape="0">
                  <a:schemeClr val="bg1">
                    <a:lumMod val="50000"/>
                  </a:schemeClr>
                </a:outerShdw>
              </a:effectLst>
            </a:endParaRPr>
          </a:p>
          <a:p>
            <a:pPr algn="ctr" rtl="1" eaLnBrk="1" hangingPunct="1">
              <a:defRPr/>
            </a:pPr>
            <a:r>
              <a:rPr lang="he-IL" sz="4400" b="1" u="sng" dirty="0">
                <a:ln w="9525">
                  <a:solidFill>
                    <a:schemeClr val="bg1"/>
                  </a:solidFill>
                  <a:prstDash val="solid"/>
                </a:ln>
                <a:effectLst>
                  <a:outerShdw blurRad="12700" dist="38100" dir="2700000" algn="tl" rotWithShape="0">
                    <a:schemeClr val="bg1">
                      <a:lumMod val="50000"/>
                    </a:schemeClr>
                  </a:outerShdw>
                </a:effectLst>
              </a:rPr>
              <a:t>תקנון אחיד בקרן פנסיה מקיפה </a:t>
            </a:r>
          </a:p>
          <a:p>
            <a:pPr algn="ctr" rtl="1" eaLnBrk="1" hangingPunct="1">
              <a:defRPr/>
            </a:pPr>
            <a:r>
              <a:rPr lang="he-IL" sz="4400" b="1" u="sng" dirty="0">
                <a:ln w="9525">
                  <a:solidFill>
                    <a:schemeClr val="bg1"/>
                  </a:solidFill>
                  <a:prstDash val="solid"/>
                </a:ln>
                <a:effectLst>
                  <a:outerShdw blurRad="12700" dist="38100" dir="2700000" algn="tl" rotWithShape="0">
                    <a:schemeClr val="bg1">
                      <a:lumMod val="50000"/>
                    </a:schemeClr>
                  </a:outerShdw>
                </a:effectLst>
              </a:rPr>
              <a:t>ומימוש זכויות</a:t>
            </a:r>
          </a:p>
          <a:p>
            <a:pPr algn="ctr" rtl="1" eaLnBrk="1" hangingPunct="1">
              <a:defRPr/>
            </a:pPr>
            <a:endParaRPr lang="he-IL" sz="4400" b="1" u="sng" dirty="0">
              <a:ln w="9525">
                <a:solidFill>
                  <a:schemeClr val="bg1"/>
                </a:solidFill>
                <a:prstDash val="solid"/>
              </a:ln>
              <a:effectLst>
                <a:outerShdw blurRad="12700" dist="38100" dir="2700000" algn="tl" rotWithShape="0">
                  <a:schemeClr val="bg1">
                    <a:lumMod val="50000"/>
                  </a:schemeClr>
                </a:outerShdw>
              </a:effectLst>
            </a:endParaRPr>
          </a:p>
          <a:p>
            <a:pPr algn="ctr" rtl="1" eaLnBrk="1" hangingPunct="1">
              <a:defRPr/>
            </a:pPr>
            <a:r>
              <a:rPr lang="he-IL" sz="3600" b="1" u="sng" dirty="0">
                <a:ln w="9525">
                  <a:solidFill>
                    <a:schemeClr val="bg1"/>
                  </a:solidFill>
                  <a:prstDash val="solid"/>
                </a:ln>
                <a:solidFill>
                  <a:srgbClr val="C00000"/>
                </a:solidFill>
                <a:effectLst>
                  <a:outerShdw blurRad="12700" dist="38100" dir="2700000" algn="tl" rotWithShape="0">
                    <a:schemeClr val="bg1">
                      <a:lumMod val="50000"/>
                    </a:schemeClr>
                  </a:outerShdw>
                </a:effectLst>
              </a:rPr>
              <a:t>מרצה: עו"ד ליאור קן-דרור</a:t>
            </a:r>
          </a:p>
        </p:txBody>
      </p:sp>
      <p:pic>
        <p:nvPicPr>
          <p:cNvPr id="6" name="Picture 2" descr="C:\Users\lior\Desktop\עריכת דין\מסמכי מקור משרד\לוגו משרד.jpg">
            <a:extLst>
              <a:ext uri="{FF2B5EF4-FFF2-40B4-BE49-F238E27FC236}">
                <a16:creationId xmlns:a16="http://schemas.microsoft.com/office/drawing/2014/main" id="{E86A7968-F78D-4F24-9A67-F1255BDCFC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6" name="Picture 2" descr="http://www.the-lawyer.co.il/wp-content/uploads/2015/10/%D7%A2%D7%95%D7%A8%D7%9A-%D7%93%D7%99%D7%9F-%D7%9C%D7%A2%D7%A0%D7%99%D7%99%D7%A0%D7%99-%D7%A6%D7%95%D7%95%D7%90%D7%95%D7%AA-300x255.jpg">
            <a:extLst>
              <a:ext uri="{FF2B5EF4-FFF2-40B4-BE49-F238E27FC236}">
                <a16:creationId xmlns:a16="http://schemas.microsoft.com/office/drawing/2014/main" id="{A78AC916-4B40-427E-988C-67F64C6939A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03466" y="3900312"/>
            <a:ext cx="3340191" cy="2839162"/>
          </a:xfrm>
          <a:prstGeom prst="rect">
            <a:avLst/>
          </a:prstGeom>
          <a:noFill/>
          <a:effectLst>
            <a:softEdge rad="254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64605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CE93E967-1A04-4D28-B603-CCA305491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6422" y="5264454"/>
            <a:ext cx="2473852" cy="1593546"/>
          </a:xfrm>
          <a:prstGeom prst="rect">
            <a:avLst/>
          </a:prstGeom>
          <a:effectLst>
            <a:softEdge rad="317500"/>
          </a:effectLst>
        </p:spPr>
      </p:pic>
      <p:pic>
        <p:nvPicPr>
          <p:cNvPr id="4" name="Picture 2" descr="C:\Users\lior\Desktop\עריכת דין\מסמכי מקור משרד\לוגו משרד.jpg">
            <a:extLst>
              <a:ext uri="{FF2B5EF4-FFF2-40B4-BE49-F238E27FC236}">
                <a16:creationId xmlns:a16="http://schemas.microsoft.com/office/drawing/2014/main" id="{E04CFF3A-EF0E-4626-9CC2-C201BDA5C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993558" y="411892"/>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נכויות – מקרים מיוחדים</a:t>
            </a:r>
            <a:endParaRPr lang="en-US" sz="3800" b="1" u="sng" dirty="0">
              <a:solidFill>
                <a:schemeClr val="accent6">
                  <a:lumMod val="50000"/>
                </a:schemeClr>
              </a:solidFill>
            </a:endParaRPr>
          </a:p>
        </p:txBody>
      </p:sp>
      <p:sp>
        <p:nvSpPr>
          <p:cNvPr id="6" name="TextBox 5"/>
          <p:cNvSpPr txBox="1"/>
          <p:nvPr/>
        </p:nvSpPr>
        <p:spPr>
          <a:xfrm>
            <a:off x="1581665" y="1268626"/>
            <a:ext cx="8789773" cy="4401205"/>
          </a:xfrm>
          <a:prstGeom prst="rect">
            <a:avLst/>
          </a:prstGeom>
          <a:noFill/>
        </p:spPr>
        <p:txBody>
          <a:bodyPr wrap="square" rtlCol="0">
            <a:spAutoFit/>
          </a:bodyPr>
          <a:lstStyle/>
          <a:p>
            <a:pPr algn="r"/>
            <a:r>
              <a:rPr lang="he-IL" sz="3200" b="1" u="sng" dirty="0"/>
              <a:t>נכות מתפתחת </a:t>
            </a:r>
          </a:p>
          <a:p>
            <a:pPr algn="r"/>
            <a:r>
              <a:rPr lang="he-IL" sz="2800" b="1" dirty="0"/>
              <a:t>עמיתים יוכלו לרכוש כיסוי ביטוחי נוסף לפיו אם יהיו זכאים </a:t>
            </a:r>
            <a:r>
              <a:rPr lang="he-IL" sz="2800" b="1" dirty="0" err="1"/>
              <a:t>לפ</a:t>
            </a:r>
            <a:r>
              <a:rPr lang="he-IL" sz="2800" b="1" dirty="0"/>
              <a:t>. נכות תוגדל קצבת הנכות מדי שנה ב- 2%</a:t>
            </a:r>
          </a:p>
          <a:p>
            <a:pPr algn="r"/>
            <a:endParaRPr lang="he-IL" sz="2800" b="1" u="sng" dirty="0"/>
          </a:p>
          <a:p>
            <a:pPr algn="r"/>
            <a:r>
              <a:rPr lang="he-IL" sz="3200" b="1" u="sng" dirty="0"/>
              <a:t>נכות כפולה</a:t>
            </a:r>
          </a:p>
          <a:p>
            <a:pPr algn="r"/>
            <a:r>
              <a:rPr lang="he-IL" sz="2800" b="1" dirty="0"/>
              <a:t>ביטוח החל על כולם (ניתן לבקש במפורש לבטל אותו)</a:t>
            </a:r>
          </a:p>
          <a:p>
            <a:pPr algn="r"/>
            <a:r>
              <a:rPr lang="he-IL" sz="2800" b="1" dirty="0"/>
              <a:t>כיסוי ביטוחי נוסף שיעניק קצבת נכות בשיעור כפול במהלך שני חודשי קבלת הקצבה הראשונים</a:t>
            </a:r>
          </a:p>
          <a:p>
            <a:pPr marL="342900" indent="-342900" algn="r">
              <a:buFont typeface="Arial" panose="020B0604020202020204" pitchFamily="34" charset="0"/>
              <a:buChar char="•"/>
            </a:pPr>
            <a:endParaRPr lang="he-IL" sz="2400" b="1" dirty="0"/>
          </a:p>
          <a:p>
            <a:pPr algn="r"/>
            <a:r>
              <a:rPr lang="he-IL" sz="2400" b="1" dirty="0"/>
              <a:t>			</a:t>
            </a:r>
            <a:endParaRPr lang="en-US" sz="2400" b="1" dirty="0"/>
          </a:p>
        </p:txBody>
      </p:sp>
    </p:spTree>
    <p:extLst>
      <p:ext uri="{BB962C8B-B14F-4D97-AF65-F5344CB8AC3E}">
        <p14:creationId xmlns:p14="http://schemas.microsoft.com/office/powerpoint/2010/main" val="1066089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CE93E967-1A04-4D28-B603-CCA305491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6422" y="5264454"/>
            <a:ext cx="2473852" cy="1593546"/>
          </a:xfrm>
          <a:prstGeom prst="rect">
            <a:avLst/>
          </a:prstGeom>
          <a:effectLst>
            <a:softEdge rad="317500"/>
          </a:effectLst>
        </p:spPr>
      </p:pic>
      <p:pic>
        <p:nvPicPr>
          <p:cNvPr id="4" name="Picture 2" descr="C:\Users\lior\Desktop\עריכת דין\מסמכי מקור משרד\לוגו משרד.jpg">
            <a:extLst>
              <a:ext uri="{FF2B5EF4-FFF2-40B4-BE49-F238E27FC236}">
                <a16:creationId xmlns:a16="http://schemas.microsoft.com/office/drawing/2014/main" id="{E04CFF3A-EF0E-4626-9CC2-C201BDA5C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993558" y="411892"/>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תקופת אכשרה – 60 חודשים</a:t>
            </a:r>
            <a:endParaRPr lang="en-US" sz="3800" b="1" u="sng" dirty="0">
              <a:solidFill>
                <a:schemeClr val="accent6">
                  <a:lumMod val="50000"/>
                </a:schemeClr>
              </a:solidFill>
            </a:endParaRPr>
          </a:p>
        </p:txBody>
      </p:sp>
      <p:sp>
        <p:nvSpPr>
          <p:cNvPr id="6" name="TextBox 5"/>
          <p:cNvSpPr txBox="1"/>
          <p:nvPr/>
        </p:nvSpPr>
        <p:spPr>
          <a:xfrm>
            <a:off x="2199503" y="1152879"/>
            <a:ext cx="8889386" cy="5386090"/>
          </a:xfrm>
          <a:prstGeom prst="rect">
            <a:avLst/>
          </a:prstGeom>
          <a:noFill/>
        </p:spPr>
        <p:txBody>
          <a:bodyPr wrap="square" rtlCol="0">
            <a:spAutoFit/>
          </a:bodyPr>
          <a:lstStyle/>
          <a:p>
            <a:pPr algn="r"/>
            <a:r>
              <a:rPr lang="he-IL" sz="3200" b="1" u="sng" dirty="0"/>
              <a:t>תחול במקרים הבאים:</a:t>
            </a:r>
          </a:p>
          <a:p>
            <a:pPr algn="r"/>
            <a:r>
              <a:rPr lang="he-IL" sz="2400" b="1" dirty="0"/>
              <a:t>גידול ריאלי של שכר העולה על 15%</a:t>
            </a:r>
          </a:p>
          <a:p>
            <a:pPr algn="r"/>
            <a:r>
              <a:rPr lang="he-IL" sz="2400" b="1" dirty="0"/>
              <a:t>הגדלת שיעור הכיסוי הביטוחי - רק על הדלתא</a:t>
            </a:r>
          </a:p>
          <a:p>
            <a:pPr algn="r"/>
            <a:r>
              <a:rPr lang="he-IL" sz="2400" b="1" dirty="0"/>
              <a:t>דחיית גיל תום תקופת ביטוח</a:t>
            </a:r>
          </a:p>
          <a:p>
            <a:pPr algn="r"/>
            <a:r>
              <a:rPr lang="he-IL" sz="2400" b="1" dirty="0"/>
              <a:t>הגדלת הכיסוי הביטוחי כך שיכלול קצבת נכות מתפתחת</a:t>
            </a:r>
          </a:p>
          <a:p>
            <a:pPr algn="r"/>
            <a:r>
              <a:rPr lang="he-IL" sz="2400" b="1" dirty="0"/>
              <a:t>הגדלת הכיסוי הביטוחי כך שיכלול גם קצבת נכות כפולה</a:t>
            </a:r>
          </a:p>
          <a:p>
            <a:pPr algn="r"/>
            <a:r>
              <a:rPr lang="he-IL" sz="2400" b="1" dirty="0"/>
              <a:t>הגדלת הכיסוי הביטוחי כך שיכלול גם כיסוי לשאירים לגבי עמיתים אשר ויתרו על כיסוי לשאירים. סע' זה לא יחול על עמיתים קיימים אשר ויתרו על כיסוי לנכות ושאירים לפני 01.06.18 !!</a:t>
            </a:r>
          </a:p>
          <a:p>
            <a:pPr algn="r"/>
            <a:r>
              <a:rPr lang="he-IL" sz="2400" b="1" dirty="0"/>
              <a:t>הגדלת הכיסוי הביטוחי כך שיכלול גם כיסוי ביטוחי לבן הזוג, גם במקרה זה סע' זה לא יחול על עמיתים קיימים אשר ויתרו על כיסוי לנכות ושאירים לפני 01.06.18 !!</a:t>
            </a:r>
          </a:p>
          <a:p>
            <a:pPr algn="r"/>
            <a:endParaRPr lang="he-IL" sz="2400" b="1" dirty="0"/>
          </a:p>
          <a:p>
            <a:pPr algn="r"/>
            <a:endParaRPr lang="he-IL" sz="2400" b="1" dirty="0"/>
          </a:p>
          <a:p>
            <a:pPr algn="r"/>
            <a:endParaRPr lang="en-US" sz="2400" b="1" dirty="0"/>
          </a:p>
        </p:txBody>
      </p:sp>
    </p:spTree>
    <p:extLst>
      <p:ext uri="{BB962C8B-B14F-4D97-AF65-F5344CB8AC3E}">
        <p14:creationId xmlns:p14="http://schemas.microsoft.com/office/powerpoint/2010/main" val="29817634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ior\Desktop\עריכת דין\מסמכי מקור משרד\לוגו משרד.jpg">
            <a:extLst>
              <a:ext uri="{FF2B5EF4-FFF2-40B4-BE49-F238E27FC236}">
                <a16:creationId xmlns:a16="http://schemas.microsoft.com/office/drawing/2014/main" id="{FC88E409-6C44-4F7B-AFB0-E32CC0665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תמונה 6">
            <a:extLst>
              <a:ext uri="{FF2B5EF4-FFF2-40B4-BE49-F238E27FC236}">
                <a16:creationId xmlns:a16="http://schemas.microsoft.com/office/drawing/2014/main" id="{6166A636-8CE2-4A42-8AEE-688DEEE3C4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611" y="13434"/>
            <a:ext cx="2484908" cy="1875933"/>
          </a:xfrm>
          <a:prstGeom prst="rect">
            <a:avLst/>
          </a:prstGeom>
          <a:effectLst>
            <a:softEdge rad="177800"/>
          </a:effectLst>
        </p:spPr>
      </p:pic>
      <p:sp>
        <p:nvSpPr>
          <p:cNvPr id="4" name="TextBox 3"/>
          <p:cNvSpPr txBox="1"/>
          <p:nvPr/>
        </p:nvSpPr>
        <p:spPr>
          <a:xfrm>
            <a:off x="1993558" y="378940"/>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כיסוי לביטול תקופת אכשרה</a:t>
            </a:r>
            <a:endParaRPr lang="en-US" sz="3800" b="1" u="sng" dirty="0">
              <a:solidFill>
                <a:schemeClr val="accent6">
                  <a:lumMod val="50000"/>
                </a:schemeClr>
              </a:solidFill>
            </a:endParaRPr>
          </a:p>
        </p:txBody>
      </p:sp>
      <p:sp>
        <p:nvSpPr>
          <p:cNvPr id="6" name="TextBox 5"/>
          <p:cNvSpPr txBox="1"/>
          <p:nvPr/>
        </p:nvSpPr>
        <p:spPr>
          <a:xfrm>
            <a:off x="1845276" y="1622854"/>
            <a:ext cx="9812024" cy="3600986"/>
          </a:xfrm>
          <a:prstGeom prst="rect">
            <a:avLst/>
          </a:prstGeom>
          <a:noFill/>
        </p:spPr>
        <p:txBody>
          <a:bodyPr wrap="square" rtlCol="0">
            <a:spAutoFit/>
          </a:bodyPr>
          <a:lstStyle/>
          <a:p>
            <a:pPr algn="r"/>
            <a:r>
              <a:rPr lang="he-IL" sz="3600" dirty="0"/>
              <a:t>המדובר בכיסוי ביטוחי לבן/בת הזוג או שאירים – לא נכות !!</a:t>
            </a:r>
          </a:p>
          <a:p>
            <a:pPr algn="r"/>
            <a:r>
              <a:rPr lang="he-IL" sz="2400" dirty="0"/>
              <a:t>עמיתים אשר יבקשו לבטל את כיסוי השאירים או כיסוי ביטוחי לבן/בת הזוג </a:t>
            </a:r>
            <a:r>
              <a:rPr lang="he-IL" sz="2400" u="sng" dirty="0"/>
              <a:t>יהיו מבוטחים </a:t>
            </a:r>
            <a:r>
              <a:rPr lang="he-IL" sz="2400" dirty="0"/>
              <a:t>בכיסוי ביטוחי לביטול תקופת האכשרה בגין רכיב זה אלא אם יבקשו לותר על רכיב זה באופן </a:t>
            </a:r>
          </a:p>
          <a:p>
            <a:pPr algn="r"/>
            <a:r>
              <a:rPr lang="he-IL" sz="2400" dirty="0"/>
              <a:t>אקטיבי או אז לא יגבו מהם דמי ביטוח בגין כיסוי זה.</a:t>
            </a:r>
          </a:p>
          <a:p>
            <a:pPr algn="r"/>
            <a:endParaRPr lang="he-IL" sz="2400" dirty="0"/>
          </a:p>
          <a:p>
            <a:pPr algn="r"/>
            <a:r>
              <a:rPr lang="he-IL" sz="2400" dirty="0"/>
              <a:t>יובהר כי על עמיתים אשר יבקשו לותר על הכיסוי הביטוחי לביטול תקופת אכשרה תחול תקופת אכשרה בת 60 חודשים על הגדלת הכיסוי הביטוחי כך שיכלול כיסוי לשאירים</a:t>
            </a:r>
          </a:p>
          <a:p>
            <a:pPr algn="r"/>
            <a:endParaRPr lang="he-IL" sz="2400" dirty="0"/>
          </a:p>
          <a:p>
            <a:pPr algn="r"/>
            <a:endParaRPr lang="he-IL" sz="2400" dirty="0"/>
          </a:p>
        </p:txBody>
      </p:sp>
    </p:spTree>
    <p:extLst>
      <p:ext uri="{BB962C8B-B14F-4D97-AF65-F5344CB8AC3E}">
        <p14:creationId xmlns:p14="http://schemas.microsoft.com/office/powerpoint/2010/main" val="2630180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C:\Users\lior\Desktop\עריכת דין\מסמכי מקור משרד\לוגו משרד.jpg">
            <a:extLst>
              <a:ext uri="{FF2B5EF4-FFF2-40B4-BE49-F238E27FC236}">
                <a16:creationId xmlns:a16="http://schemas.microsoft.com/office/drawing/2014/main" id="{FC88E409-6C44-4F7B-AFB0-E32CC0665D6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תמונה 6">
            <a:extLst>
              <a:ext uri="{FF2B5EF4-FFF2-40B4-BE49-F238E27FC236}">
                <a16:creationId xmlns:a16="http://schemas.microsoft.com/office/drawing/2014/main" id="{6166A636-8CE2-4A42-8AEE-688DEEE3C45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9611" y="13434"/>
            <a:ext cx="2484908" cy="1875933"/>
          </a:xfrm>
          <a:prstGeom prst="rect">
            <a:avLst/>
          </a:prstGeom>
          <a:effectLst>
            <a:softEdge rad="177800"/>
          </a:effectLst>
        </p:spPr>
      </p:pic>
      <p:sp>
        <p:nvSpPr>
          <p:cNvPr id="4" name="TextBox 3"/>
          <p:cNvSpPr txBox="1"/>
          <p:nvPr/>
        </p:nvSpPr>
        <p:spPr>
          <a:xfrm>
            <a:off x="1993558" y="378940"/>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ארכת ביטוח ("ריסק זמני")</a:t>
            </a:r>
            <a:endParaRPr lang="en-US" sz="3800" b="1" u="sng" dirty="0">
              <a:solidFill>
                <a:schemeClr val="accent6">
                  <a:lumMod val="50000"/>
                </a:schemeClr>
              </a:solidFill>
            </a:endParaRPr>
          </a:p>
        </p:txBody>
      </p:sp>
      <p:sp>
        <p:nvSpPr>
          <p:cNvPr id="6" name="TextBox 5"/>
          <p:cNvSpPr txBox="1"/>
          <p:nvPr/>
        </p:nvSpPr>
        <p:spPr>
          <a:xfrm>
            <a:off x="1845276" y="1622854"/>
            <a:ext cx="9812024" cy="4524315"/>
          </a:xfrm>
          <a:prstGeom prst="rect">
            <a:avLst/>
          </a:prstGeom>
          <a:noFill/>
        </p:spPr>
        <p:txBody>
          <a:bodyPr wrap="square" rtlCol="0">
            <a:spAutoFit/>
          </a:bodyPr>
          <a:lstStyle/>
          <a:p>
            <a:pPr algn="r"/>
            <a:r>
              <a:rPr lang="he-IL" sz="3200" dirty="0"/>
              <a:t>לעמיתים שהופסקו הפקדות בגינן ימשכו אוטומטית הכיסויים </a:t>
            </a:r>
            <a:r>
              <a:rPr lang="he-IL" sz="3200" dirty="0" err="1"/>
              <a:t>הבטוחיים</a:t>
            </a:r>
            <a:r>
              <a:rPr lang="he-IL" sz="3200" dirty="0"/>
              <a:t> לתקופה של 5 חודשים ללא קשר לתקופת ההפקדות</a:t>
            </a:r>
          </a:p>
          <a:p>
            <a:pPr algn="r"/>
            <a:endParaRPr lang="he-IL" sz="3200" dirty="0"/>
          </a:p>
          <a:p>
            <a:pPr algn="r"/>
            <a:r>
              <a:rPr lang="he-IL" sz="3200" dirty="0"/>
              <a:t>עמיתים עם נכות חלקית - יינתן שחרור על החלק שלא אושר לתקופה של 5 חודשים ולאחריה יצטרכו לשאת בתשלום</a:t>
            </a:r>
          </a:p>
          <a:p>
            <a:pPr algn="r"/>
            <a:r>
              <a:rPr lang="he-IL" sz="3200" dirty="0"/>
              <a:t>כנ"ל גם לגבי עמיתים שהפחיתו את זכאותם</a:t>
            </a:r>
          </a:p>
          <a:p>
            <a:pPr algn="r"/>
            <a:endParaRPr lang="he-IL" sz="3200" dirty="0"/>
          </a:p>
          <a:p>
            <a:pPr algn="r"/>
            <a:r>
              <a:rPr lang="he-IL" sz="3200" dirty="0"/>
              <a:t>עמיתים שחדלו להיות עמיתים פעילים ובכלל זה נכים חלקית רשאים לרכוש הסדר ביטוחי (ריסק זמני יזום) לתקופה של עד 24 חודשים</a:t>
            </a:r>
          </a:p>
        </p:txBody>
      </p:sp>
    </p:spTree>
    <p:extLst>
      <p:ext uri="{BB962C8B-B14F-4D97-AF65-F5344CB8AC3E}">
        <p14:creationId xmlns:p14="http://schemas.microsoft.com/office/powerpoint/2010/main" val="4014504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C364D1CD-D610-48B0-8434-5B58CDD78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296" y="5594260"/>
            <a:ext cx="1900361" cy="1263740"/>
          </a:xfrm>
          <a:prstGeom prst="rect">
            <a:avLst/>
          </a:prstGeom>
          <a:effectLst>
            <a:softEdge rad="292100"/>
          </a:effectLst>
        </p:spPr>
      </p:pic>
      <p:pic>
        <p:nvPicPr>
          <p:cNvPr id="8" name="תמונה 7">
            <a:extLst>
              <a:ext uri="{FF2B5EF4-FFF2-40B4-BE49-F238E27FC236}">
                <a16:creationId xmlns:a16="http://schemas.microsoft.com/office/drawing/2014/main" id="{0A6EE25C-DF8B-40D2-9D92-70506C128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25" y="0"/>
            <a:ext cx="2485957" cy="1219200"/>
          </a:xfrm>
          <a:prstGeom prst="rect">
            <a:avLst/>
          </a:prstGeom>
          <a:effectLst>
            <a:softEdge rad="457200"/>
          </a:effectLst>
        </p:spPr>
      </p:pic>
      <p:pic>
        <p:nvPicPr>
          <p:cNvPr id="5" name="Picture 2" descr="C:\Users\lior\Desktop\עריכת דין\מסמכי מקור משרד\לוגו משרד.jpg">
            <a:extLst>
              <a:ext uri="{FF2B5EF4-FFF2-40B4-BE49-F238E27FC236}">
                <a16:creationId xmlns:a16="http://schemas.microsoft.com/office/drawing/2014/main" id="{807D64FF-1194-49B3-8B6D-D8C6E1AEB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3105082" y="596208"/>
            <a:ext cx="8344930" cy="646331"/>
          </a:xfrm>
          <a:prstGeom prst="rect">
            <a:avLst/>
          </a:prstGeom>
        </p:spPr>
        <p:txBody>
          <a:bodyPr wrap="square">
            <a:spAutoFit/>
          </a:bodyPr>
          <a:lstStyle/>
          <a:p>
            <a:pPr algn="ctr"/>
            <a:r>
              <a:rPr lang="he-IL" sz="3600" b="1" u="sng" dirty="0">
                <a:solidFill>
                  <a:schemeClr val="accent6">
                    <a:lumMod val="50000"/>
                  </a:schemeClr>
                </a:solidFill>
              </a:rPr>
              <a:t>מימוש זכויות עמיתים – קצבת נכות</a:t>
            </a:r>
            <a:endParaRPr lang="en-US" sz="3600" b="1" u="sng" dirty="0">
              <a:solidFill>
                <a:schemeClr val="accent6">
                  <a:lumMod val="50000"/>
                </a:schemeClr>
              </a:solidFill>
            </a:endParaRPr>
          </a:p>
        </p:txBody>
      </p:sp>
      <p:sp>
        <p:nvSpPr>
          <p:cNvPr id="4" name="מלבן 3"/>
          <p:cNvSpPr/>
          <p:nvPr/>
        </p:nvSpPr>
        <p:spPr>
          <a:xfrm>
            <a:off x="2100649" y="1182231"/>
            <a:ext cx="9506465" cy="3539430"/>
          </a:xfrm>
          <a:prstGeom prst="rect">
            <a:avLst/>
          </a:prstGeom>
        </p:spPr>
        <p:txBody>
          <a:bodyPr wrap="square">
            <a:spAutoFit/>
          </a:bodyPr>
          <a:lstStyle/>
          <a:p>
            <a:pPr algn="r"/>
            <a:r>
              <a:rPr lang="he-IL" sz="2800" b="1" u="sng" dirty="0">
                <a:sym typeface="Wingdings" panose="05000000000000000000" pitchFamily="2" charset="2"/>
              </a:rPr>
              <a:t>קצבת הנכות</a:t>
            </a:r>
          </a:p>
          <a:p>
            <a:pPr algn="r"/>
            <a:r>
              <a:rPr lang="he-IL" sz="2800" dirty="0">
                <a:sym typeface="Wingdings" panose="05000000000000000000" pitchFamily="2" charset="2"/>
              </a:rPr>
              <a:t>תשולם החל מהיום ה- 61 שלאחר האירוע המזכה. לעמיתים אשר רכשו כיסוי ביטוחי לנכות כפולה תשולם קצבת נכות בשיעור כפול במהלך שני חודשי הקצבה הראשונים. (או בשפה פשוטה בחודש שלישי מקבלים את השני וברביעי את הראשון)</a:t>
            </a:r>
          </a:p>
          <a:p>
            <a:pPr algn="r"/>
            <a:endParaRPr lang="he-IL" sz="2800" dirty="0">
              <a:sym typeface="Wingdings" panose="05000000000000000000" pitchFamily="2" charset="2"/>
            </a:endParaRPr>
          </a:p>
          <a:p>
            <a:pPr algn="r"/>
            <a:r>
              <a:rPr lang="he-IL" sz="2800" dirty="0">
                <a:sym typeface="Wingdings" panose="05000000000000000000" pitchFamily="2" charset="2"/>
              </a:rPr>
              <a:t>הערה: משמר את המצב הקיים ולפיו שולמה קצבת נכות מהיום הראשון</a:t>
            </a:r>
            <a:endParaRPr lang="he-IL" sz="2800" dirty="0"/>
          </a:p>
          <a:p>
            <a:pPr algn="r"/>
            <a:endParaRPr lang="en-US" sz="2800" dirty="0"/>
          </a:p>
        </p:txBody>
      </p:sp>
    </p:spTree>
    <p:extLst>
      <p:ext uri="{BB962C8B-B14F-4D97-AF65-F5344CB8AC3E}">
        <p14:creationId xmlns:p14="http://schemas.microsoft.com/office/powerpoint/2010/main" val="33278861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C364D1CD-D610-48B0-8434-5B58CDD78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296" y="5594260"/>
            <a:ext cx="1900361" cy="1263740"/>
          </a:xfrm>
          <a:prstGeom prst="rect">
            <a:avLst/>
          </a:prstGeom>
          <a:effectLst>
            <a:softEdge rad="292100"/>
          </a:effectLst>
        </p:spPr>
      </p:pic>
      <p:pic>
        <p:nvPicPr>
          <p:cNvPr id="8" name="תמונה 7">
            <a:extLst>
              <a:ext uri="{FF2B5EF4-FFF2-40B4-BE49-F238E27FC236}">
                <a16:creationId xmlns:a16="http://schemas.microsoft.com/office/drawing/2014/main" id="{0A6EE25C-DF8B-40D2-9D92-70506C128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25" y="0"/>
            <a:ext cx="2485957" cy="1219200"/>
          </a:xfrm>
          <a:prstGeom prst="rect">
            <a:avLst/>
          </a:prstGeom>
          <a:effectLst>
            <a:softEdge rad="457200"/>
          </a:effectLst>
        </p:spPr>
      </p:pic>
      <p:pic>
        <p:nvPicPr>
          <p:cNvPr id="5" name="Picture 2" descr="C:\Users\lior\Desktop\עריכת דין\מסמכי מקור משרד\לוגו משרד.jpg">
            <a:extLst>
              <a:ext uri="{FF2B5EF4-FFF2-40B4-BE49-F238E27FC236}">
                <a16:creationId xmlns:a16="http://schemas.microsoft.com/office/drawing/2014/main" id="{807D64FF-1194-49B3-8B6D-D8C6E1AEB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3105082" y="596208"/>
            <a:ext cx="8344930" cy="646331"/>
          </a:xfrm>
          <a:prstGeom prst="rect">
            <a:avLst/>
          </a:prstGeom>
        </p:spPr>
        <p:txBody>
          <a:bodyPr wrap="square">
            <a:spAutoFit/>
          </a:bodyPr>
          <a:lstStyle/>
          <a:p>
            <a:pPr algn="ctr"/>
            <a:r>
              <a:rPr lang="he-IL" sz="3600" b="1" u="sng" dirty="0">
                <a:solidFill>
                  <a:schemeClr val="accent6">
                    <a:lumMod val="50000"/>
                  </a:schemeClr>
                </a:solidFill>
              </a:rPr>
              <a:t>קיזוז קצבת נכות</a:t>
            </a:r>
            <a:endParaRPr lang="en-US" sz="3600" b="1" u="sng" dirty="0">
              <a:solidFill>
                <a:schemeClr val="accent6">
                  <a:lumMod val="50000"/>
                </a:schemeClr>
              </a:solidFill>
            </a:endParaRPr>
          </a:p>
        </p:txBody>
      </p:sp>
      <p:sp>
        <p:nvSpPr>
          <p:cNvPr id="4" name="מלבן 3"/>
          <p:cNvSpPr/>
          <p:nvPr/>
        </p:nvSpPr>
        <p:spPr>
          <a:xfrm>
            <a:off x="1938759" y="1182231"/>
            <a:ext cx="9668355" cy="4585871"/>
          </a:xfrm>
          <a:prstGeom prst="rect">
            <a:avLst/>
          </a:prstGeom>
        </p:spPr>
        <p:txBody>
          <a:bodyPr wrap="square">
            <a:spAutoFit/>
          </a:bodyPr>
          <a:lstStyle/>
          <a:p>
            <a:pPr algn="r"/>
            <a:r>
              <a:rPr lang="he-IL" sz="2800" dirty="0"/>
              <a:t>סכום קצבת הנכות שתשלם הקרן לעמית נכה, אשר הוכרה זכאותו לקצבה ממקור אחר בשל אותו אירוע מזכה, יהיה הסכום </a:t>
            </a:r>
            <a:r>
              <a:rPr lang="he-IL" sz="2800" u="sng" dirty="0"/>
              <a:t>הגבוה מבין שני אלה</a:t>
            </a:r>
            <a:r>
              <a:rPr lang="he-IL" sz="2800" dirty="0"/>
              <a:t>, ובלבד שסכום קצבת הנכות שתשלם הקרן לא יעלה על הקצבה שמגיעה לעמית לולא </a:t>
            </a:r>
          </a:p>
          <a:p>
            <a:pPr algn="r"/>
            <a:r>
              <a:rPr lang="he-IL" sz="2800" dirty="0"/>
              <a:t>הוראות סעיף זה:</a:t>
            </a:r>
          </a:p>
          <a:p>
            <a:pPr algn="r"/>
            <a:endParaRPr lang="he-IL" sz="2800" dirty="0"/>
          </a:p>
          <a:p>
            <a:pPr algn="r"/>
            <a:r>
              <a:rPr lang="he-IL" sz="2800" dirty="0"/>
              <a:t>25% מהשכר הקובע כשהוא מוכפל בשיעור הנכות שנקבע לעמית על ידי הגורם</a:t>
            </a:r>
          </a:p>
          <a:p>
            <a:pPr algn="r"/>
            <a:r>
              <a:rPr lang="he-IL" sz="2800" dirty="0"/>
              <a:t>הרפואי.</a:t>
            </a:r>
          </a:p>
          <a:p>
            <a:pPr algn="r"/>
            <a:r>
              <a:rPr lang="he-IL" sz="2800" dirty="0"/>
              <a:t>100% מהשכר הקובע כשהוא מוכפל בשיעור הנכות שנקבע לעמית על ידי </a:t>
            </a:r>
          </a:p>
          <a:p>
            <a:pPr algn="r"/>
            <a:r>
              <a:rPr lang="he-IL" sz="2800" dirty="0"/>
              <a:t>הגורם הרפואי בניכוי בסיס הקצבה לקיזוז.</a:t>
            </a:r>
          </a:p>
          <a:p>
            <a:pPr algn="r"/>
            <a:r>
              <a:rPr lang="he-IL" sz="2000" b="1" dirty="0"/>
              <a:t>"בסיס הקצבה לקיזוז</a:t>
            </a:r>
            <a:r>
              <a:rPr lang="he-IL" sz="2000" dirty="0"/>
              <a:t>" – סכום הקצבה ממקור אחר כפול היחס בין השכר הקובע לשכר לפיו חושבה הקצבה, או היחס "1" הנמוך </a:t>
            </a:r>
            <a:r>
              <a:rPr lang="he-IL" sz="2000" dirty="0" err="1"/>
              <a:t>מבינהם</a:t>
            </a:r>
            <a:r>
              <a:rPr lang="he-IL" sz="2000" dirty="0"/>
              <a:t> </a:t>
            </a:r>
          </a:p>
        </p:txBody>
      </p:sp>
    </p:spTree>
    <p:extLst>
      <p:ext uri="{BB962C8B-B14F-4D97-AF65-F5344CB8AC3E}">
        <p14:creationId xmlns:p14="http://schemas.microsoft.com/office/powerpoint/2010/main" val="20508362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C364D1CD-D610-48B0-8434-5B58CDD78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91639" y="-81509"/>
            <a:ext cx="1900361" cy="1263740"/>
          </a:xfrm>
          <a:prstGeom prst="rect">
            <a:avLst/>
          </a:prstGeom>
          <a:effectLst>
            <a:softEdge rad="292100"/>
          </a:effectLst>
        </p:spPr>
      </p:pic>
      <p:pic>
        <p:nvPicPr>
          <p:cNvPr id="8" name="תמונה 7">
            <a:extLst>
              <a:ext uri="{FF2B5EF4-FFF2-40B4-BE49-F238E27FC236}">
                <a16:creationId xmlns:a16="http://schemas.microsoft.com/office/drawing/2014/main" id="{0A6EE25C-DF8B-40D2-9D92-70506C128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25" y="0"/>
            <a:ext cx="2485957" cy="1219200"/>
          </a:xfrm>
          <a:prstGeom prst="rect">
            <a:avLst/>
          </a:prstGeom>
          <a:effectLst>
            <a:softEdge rad="457200"/>
          </a:effectLst>
        </p:spPr>
      </p:pic>
      <p:pic>
        <p:nvPicPr>
          <p:cNvPr id="5" name="Picture 2" descr="C:\Users\lior\Desktop\עריכת דין\מסמכי מקור משרד\לוגו משרד.jpg">
            <a:extLst>
              <a:ext uri="{FF2B5EF4-FFF2-40B4-BE49-F238E27FC236}">
                <a16:creationId xmlns:a16="http://schemas.microsoft.com/office/drawing/2014/main" id="{807D64FF-1194-49B3-8B6D-D8C6E1AEB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3105082" y="596208"/>
            <a:ext cx="8344930" cy="646331"/>
          </a:xfrm>
          <a:prstGeom prst="rect">
            <a:avLst/>
          </a:prstGeom>
        </p:spPr>
        <p:txBody>
          <a:bodyPr wrap="square">
            <a:spAutoFit/>
          </a:bodyPr>
          <a:lstStyle/>
          <a:p>
            <a:pPr algn="ctr"/>
            <a:r>
              <a:rPr lang="he-IL" sz="3600" b="1" u="sng" dirty="0">
                <a:solidFill>
                  <a:schemeClr val="accent6">
                    <a:lumMod val="50000"/>
                  </a:schemeClr>
                </a:solidFill>
              </a:rPr>
              <a:t>קצבת שאירים</a:t>
            </a:r>
            <a:endParaRPr lang="en-US" sz="3600" b="1" u="sng" dirty="0">
              <a:solidFill>
                <a:schemeClr val="accent6">
                  <a:lumMod val="50000"/>
                </a:schemeClr>
              </a:solidFill>
            </a:endParaRPr>
          </a:p>
        </p:txBody>
      </p:sp>
      <p:sp>
        <p:nvSpPr>
          <p:cNvPr id="4" name="מלבן 3"/>
          <p:cNvSpPr/>
          <p:nvPr/>
        </p:nvSpPr>
        <p:spPr>
          <a:xfrm>
            <a:off x="1938759" y="1182231"/>
            <a:ext cx="9668355" cy="5570756"/>
          </a:xfrm>
          <a:prstGeom prst="rect">
            <a:avLst/>
          </a:prstGeom>
        </p:spPr>
        <p:txBody>
          <a:bodyPr wrap="square">
            <a:spAutoFit/>
          </a:bodyPr>
          <a:lstStyle/>
          <a:p>
            <a:pPr algn="r" rtl="1" fontAlgn="base"/>
            <a:r>
              <a:rPr lang="he-IL" sz="2400" dirty="0"/>
              <a:t>בן זוג (לרבות ידוע בציבור מאותו המין) יהיה זכאי ל- 60% מהשכר הקובע לכל ימי חייו.</a:t>
            </a:r>
          </a:p>
          <a:p>
            <a:pPr algn="r" rtl="1" fontAlgn="base"/>
            <a:r>
              <a:rPr lang="he-IL" sz="2400" dirty="0"/>
              <a:t>ילדים עד לגיל 21 (לרבות בן חורג) – סך הקצבאות לילדים כולל הילד המוגבל – יעמדו על 40% מהשכר הקובע.</a:t>
            </a:r>
          </a:p>
          <a:p>
            <a:pPr algn="r" rtl="1" fontAlgn="base"/>
            <a:r>
              <a:rPr lang="he-IL" sz="2400" dirty="0"/>
              <a:t>ילד מוגבל יהיה זכאי לתשלום לכל ימי חייו בסך 40% מהשכר הקובע</a:t>
            </a:r>
          </a:p>
          <a:p>
            <a:pPr algn="r" rtl="1" fontAlgn="base"/>
            <a:r>
              <a:rPr lang="he-IL" sz="2400" dirty="0"/>
              <a:t>הורה נתמך -20% מהשכר הקובע</a:t>
            </a:r>
          </a:p>
          <a:p>
            <a:pPr algn="r" rtl="1" fontAlgn="base"/>
            <a:endParaRPr lang="he-IL" sz="2400" dirty="0"/>
          </a:p>
          <a:p>
            <a:pPr algn="r" rtl="1" fontAlgn="base"/>
            <a:r>
              <a:rPr lang="he-IL" sz="2400" dirty="0"/>
              <a:t>במקרה של מוות כאשר אין אלמן, 100% מהקצבה תחולק בין היתומים שיקבלו את הקצבה עד לגיל 21.</a:t>
            </a:r>
          </a:p>
          <a:p>
            <a:pPr algn="r" rtl="1" fontAlgn="base"/>
            <a:endParaRPr lang="he-IL" sz="2400" dirty="0"/>
          </a:p>
          <a:p>
            <a:pPr algn="r" rtl="1" fontAlgn="base"/>
            <a:r>
              <a:rPr lang="he-IL" sz="2400" dirty="0"/>
              <a:t>אם החיסכון לא פעיל תחושב קצבת השארים על בסיס היתרה הקיימת וגילאי השארים במועד הפטירה.</a:t>
            </a:r>
          </a:p>
          <a:p>
            <a:pPr algn="r" rtl="1" fontAlgn="base"/>
            <a:endParaRPr lang="he-IL" sz="2400" dirty="0"/>
          </a:p>
          <a:p>
            <a:pPr algn="r"/>
            <a:r>
              <a:rPr lang="he-IL" sz="2400" dirty="0"/>
              <a:t>מתן אפשרות להכיר בבן/ת זוג כידועים בציבור בכפוף להכרה שלהם על ידי המוסד לביטוח לאומי</a:t>
            </a:r>
          </a:p>
          <a:p>
            <a:pPr algn="r"/>
            <a:endParaRPr lang="he-IL" sz="2000" dirty="0"/>
          </a:p>
        </p:txBody>
      </p:sp>
    </p:spTree>
    <p:extLst>
      <p:ext uri="{BB962C8B-B14F-4D97-AF65-F5344CB8AC3E}">
        <p14:creationId xmlns:p14="http://schemas.microsoft.com/office/powerpoint/2010/main" val="990320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7842420" cy="646331"/>
          </a:xfrm>
          <a:prstGeom prst="rect">
            <a:avLst/>
          </a:prstGeom>
        </p:spPr>
        <p:txBody>
          <a:bodyPr wrap="square">
            <a:spAutoFit/>
          </a:bodyPr>
          <a:lstStyle/>
          <a:p>
            <a:pPr algn="ctr"/>
            <a:r>
              <a:rPr lang="he-IL" sz="3600" b="1" u="sng" dirty="0">
                <a:solidFill>
                  <a:schemeClr val="accent6">
                    <a:lumMod val="50000"/>
                  </a:schemeClr>
                </a:solidFill>
              </a:rPr>
              <a:t>פסיקה דגשים</a:t>
            </a:r>
            <a:endParaRPr lang="en-US" sz="3600" b="1" u="sng" dirty="0">
              <a:solidFill>
                <a:schemeClr val="accent6">
                  <a:lumMod val="50000"/>
                </a:schemeClr>
              </a:solidFill>
            </a:endParaRPr>
          </a:p>
        </p:txBody>
      </p:sp>
      <p:sp>
        <p:nvSpPr>
          <p:cNvPr id="3" name="מלבן 2"/>
          <p:cNvSpPr/>
          <p:nvPr/>
        </p:nvSpPr>
        <p:spPr>
          <a:xfrm>
            <a:off x="1919416" y="1109350"/>
            <a:ext cx="9687698" cy="5570756"/>
          </a:xfrm>
          <a:prstGeom prst="rect">
            <a:avLst/>
          </a:prstGeom>
        </p:spPr>
        <p:txBody>
          <a:bodyPr wrap="square">
            <a:spAutoFit/>
          </a:bodyPr>
          <a:lstStyle/>
          <a:p>
            <a:pPr algn="r"/>
            <a:r>
              <a:rPr lang="he-IL" sz="2800" u="sng" dirty="0"/>
              <a:t>פסק דין </a:t>
            </a:r>
            <a:r>
              <a:rPr lang="he-IL" sz="2800" u="sng" dirty="0" err="1"/>
              <a:t>סוהייל</a:t>
            </a:r>
            <a:r>
              <a:rPr lang="he-IL" sz="2800" u="sng" dirty="0"/>
              <a:t> אבו </a:t>
            </a:r>
            <a:r>
              <a:rPr lang="he-IL" sz="2800" u="sng" dirty="0" err="1"/>
              <a:t>נסאר</a:t>
            </a:r>
            <a:r>
              <a:rPr lang="he-IL" sz="2800" u="sng" dirty="0"/>
              <a:t> מועלם נ' מנורה מבטחים ע"ע 28489-06-12</a:t>
            </a:r>
          </a:p>
          <a:p>
            <a:pPr algn="r"/>
            <a:r>
              <a:rPr lang="he-IL" sz="2000" dirty="0"/>
              <a:t>ניתן 2015</a:t>
            </a:r>
          </a:p>
          <a:p>
            <a:pPr algn="r"/>
            <a:endParaRPr lang="he-IL" sz="2800" u="sng" dirty="0"/>
          </a:p>
          <a:p>
            <a:pPr algn="r"/>
            <a:r>
              <a:rPr lang="he-IL" sz="2800" u="sng" dirty="0"/>
              <a:t>עיקרי פסק הדין</a:t>
            </a:r>
            <a:r>
              <a:rPr lang="he-IL" sz="2800" dirty="0"/>
              <a:t>:</a:t>
            </a:r>
            <a:endParaRPr lang="en-US" sz="2800" u="sng" dirty="0"/>
          </a:p>
          <a:p>
            <a:pPr algn="r"/>
            <a:r>
              <a:rPr lang="he-IL" sz="2800" dirty="0"/>
              <a:t>התובע חלה בטרשת נפוצה לאחר הצטרפותו לקרן הפנסיה כעמית</a:t>
            </a:r>
          </a:p>
          <a:p>
            <a:pPr algn="r"/>
            <a:endParaRPr lang="he-IL" sz="2800" dirty="0"/>
          </a:p>
          <a:p>
            <a:pPr algn="r"/>
            <a:r>
              <a:rPr lang="he-IL" sz="2800" u="sng" dirty="0"/>
              <a:t>החלטה</a:t>
            </a:r>
            <a:r>
              <a:rPr lang="he-IL" sz="2800" dirty="0"/>
              <a:t>:</a:t>
            </a:r>
          </a:p>
          <a:p>
            <a:pPr algn="r"/>
            <a:r>
              <a:rPr lang="he-IL" sz="2800" dirty="0"/>
              <a:t>לצורך מניין תקופת האכשרה - תחילתה של המחלה הוא המועד שבו היא </a:t>
            </a:r>
            <a:r>
              <a:rPr lang="he-IL" sz="2800" u="sng" dirty="0">
                <a:highlight>
                  <a:srgbClr val="FFFF00"/>
                </a:highlight>
              </a:rPr>
              <a:t>החלה לתת את ביטויה</a:t>
            </a:r>
            <a:r>
              <a:rPr lang="he-IL" sz="2800" dirty="0"/>
              <a:t> במבוטח אפילו טרם אובחנה </a:t>
            </a:r>
            <a:r>
              <a:rPr lang="he-IL" sz="2800" dirty="0" err="1"/>
              <a:t>ככזו</a:t>
            </a:r>
            <a:r>
              <a:rPr lang="he-IL" sz="2800" dirty="0"/>
              <a:t> – מועד תחילת הסימפטומים – "כאבי הבטן"</a:t>
            </a:r>
          </a:p>
          <a:p>
            <a:pPr algn="r"/>
            <a:endParaRPr lang="he-IL" sz="2800" dirty="0"/>
          </a:p>
          <a:p>
            <a:pPr algn="r"/>
            <a:r>
              <a:rPr lang="he-IL" sz="2800" dirty="0"/>
              <a:t>בפוליסת ביטוח – גילוי מחלה – ע"פ ידיעה קונסטרוקטיבית של התובע – "תשובה מהביופסיה"</a:t>
            </a:r>
          </a:p>
        </p:txBody>
      </p:sp>
    </p:spTree>
    <p:extLst>
      <p:ext uri="{BB962C8B-B14F-4D97-AF65-F5344CB8AC3E}">
        <p14:creationId xmlns:p14="http://schemas.microsoft.com/office/powerpoint/2010/main" val="1020907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2770" y="5798968"/>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7842420" cy="646331"/>
          </a:xfrm>
          <a:prstGeom prst="rect">
            <a:avLst/>
          </a:prstGeom>
        </p:spPr>
        <p:txBody>
          <a:bodyPr wrap="square">
            <a:spAutoFit/>
          </a:bodyPr>
          <a:lstStyle/>
          <a:p>
            <a:pPr algn="ctr"/>
            <a:r>
              <a:rPr lang="he-IL" sz="3600" b="1" u="sng" dirty="0">
                <a:solidFill>
                  <a:schemeClr val="accent6">
                    <a:lumMod val="50000"/>
                  </a:schemeClr>
                </a:solidFill>
              </a:rPr>
              <a:t>פסיקה דגשים המשך..</a:t>
            </a:r>
            <a:endParaRPr lang="en-US" sz="3600" b="1" u="sng" dirty="0">
              <a:solidFill>
                <a:schemeClr val="accent6">
                  <a:lumMod val="50000"/>
                </a:schemeClr>
              </a:solidFill>
            </a:endParaRPr>
          </a:p>
        </p:txBody>
      </p:sp>
      <p:sp>
        <p:nvSpPr>
          <p:cNvPr id="3" name="מלבן 2"/>
          <p:cNvSpPr/>
          <p:nvPr/>
        </p:nvSpPr>
        <p:spPr>
          <a:xfrm>
            <a:off x="1919415" y="1109350"/>
            <a:ext cx="9910275" cy="5570756"/>
          </a:xfrm>
          <a:prstGeom prst="rect">
            <a:avLst/>
          </a:prstGeom>
        </p:spPr>
        <p:txBody>
          <a:bodyPr wrap="square">
            <a:spAutoFit/>
          </a:bodyPr>
          <a:lstStyle/>
          <a:p>
            <a:pPr algn="r"/>
            <a:r>
              <a:rPr lang="he-IL" sz="2800" u="sng" dirty="0"/>
              <a:t>פסק דין ליאור מועלם נ' מנורה מבטחים ע"ע 45568-11-13 </a:t>
            </a:r>
            <a:endParaRPr lang="en-US" sz="2800" u="sng" dirty="0"/>
          </a:p>
          <a:p>
            <a:pPr algn="r"/>
            <a:r>
              <a:rPr lang="he-IL" sz="2000" dirty="0"/>
              <a:t>ניתן 2017</a:t>
            </a:r>
          </a:p>
          <a:p>
            <a:pPr algn="r"/>
            <a:endParaRPr lang="he-IL" sz="2800" dirty="0"/>
          </a:p>
          <a:p>
            <a:pPr algn="r"/>
            <a:r>
              <a:rPr lang="he-IL" sz="2800" u="sng" dirty="0"/>
              <a:t>עיקרי פסק הדין</a:t>
            </a:r>
          </a:p>
          <a:p>
            <a:pPr algn="r"/>
            <a:r>
              <a:rPr lang="he-IL" sz="2800" dirty="0"/>
              <a:t>נהג משאית שחלה באפילפסיה, איבד רישיון נהיגת משאית. הסכים לעבוד כשרת בבית ספר. ביקש השלמה של פנסיית הנכות. נתנה עמדת הממונה</a:t>
            </a:r>
          </a:p>
          <a:p>
            <a:pPr algn="r"/>
            <a:endParaRPr lang="he-IL" sz="2800" dirty="0"/>
          </a:p>
          <a:p>
            <a:pPr algn="r"/>
            <a:r>
              <a:rPr lang="he-IL" sz="2800" u="sng" dirty="0"/>
              <a:t>החלטה</a:t>
            </a:r>
            <a:r>
              <a:rPr lang="he-IL" sz="2800" dirty="0"/>
              <a:t>:</a:t>
            </a:r>
          </a:p>
          <a:p>
            <a:pPr algn="r"/>
            <a:r>
              <a:rPr lang="he-IL" sz="2800" dirty="0"/>
              <a:t>ביה"ד פירש את הגדרת המונח "נכה" בתקנון המשיבה-קרן פנסיה, וקבע כי די בכך שהעבודה מתאימה לאחת מאמות המידה – השכלה או הכשרה או ניסיון – כדי שתיחשב לעבודה מתאימה למבוטח. שיעור ההשתכרות בעבודה האחרת אינו בגדר אמת מידה להיותה עבודה מתאימה</a:t>
            </a:r>
          </a:p>
          <a:p>
            <a:pPr algn="r"/>
            <a:r>
              <a:rPr lang="he-IL" sz="2800" u="sng" dirty="0"/>
              <a:t>בפוליסת ביטוח/מטריה </a:t>
            </a:r>
            <a:r>
              <a:rPr lang="he-IL" sz="2800" dirty="0"/>
              <a:t>– ניתן לקנות כיסוי לעיסוק ספציפי. חל מבחן הכנסה</a:t>
            </a:r>
          </a:p>
        </p:txBody>
      </p:sp>
    </p:spTree>
    <p:extLst>
      <p:ext uri="{BB962C8B-B14F-4D97-AF65-F5344CB8AC3E}">
        <p14:creationId xmlns:p14="http://schemas.microsoft.com/office/powerpoint/2010/main" val="40190039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24" y="5748650"/>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7842420" cy="646331"/>
          </a:xfrm>
          <a:prstGeom prst="rect">
            <a:avLst/>
          </a:prstGeom>
        </p:spPr>
        <p:txBody>
          <a:bodyPr wrap="square">
            <a:spAutoFit/>
          </a:bodyPr>
          <a:lstStyle/>
          <a:p>
            <a:pPr algn="ctr"/>
            <a:r>
              <a:rPr lang="he-IL" sz="3600" b="1" u="sng" dirty="0">
                <a:solidFill>
                  <a:schemeClr val="accent6">
                    <a:lumMod val="50000"/>
                  </a:schemeClr>
                </a:solidFill>
              </a:rPr>
              <a:t>פסיקה דגשים המשך..</a:t>
            </a:r>
            <a:endParaRPr lang="en-US" sz="3600" b="1" u="sng" dirty="0">
              <a:solidFill>
                <a:schemeClr val="accent6">
                  <a:lumMod val="50000"/>
                </a:schemeClr>
              </a:solidFill>
            </a:endParaRPr>
          </a:p>
        </p:txBody>
      </p:sp>
      <p:sp>
        <p:nvSpPr>
          <p:cNvPr id="3" name="מלבן 2"/>
          <p:cNvSpPr/>
          <p:nvPr/>
        </p:nvSpPr>
        <p:spPr>
          <a:xfrm>
            <a:off x="1919416" y="1109350"/>
            <a:ext cx="9687698" cy="5355312"/>
          </a:xfrm>
          <a:prstGeom prst="rect">
            <a:avLst/>
          </a:prstGeom>
        </p:spPr>
        <p:txBody>
          <a:bodyPr wrap="square">
            <a:spAutoFit/>
          </a:bodyPr>
          <a:lstStyle/>
          <a:p>
            <a:pPr algn="r"/>
            <a:r>
              <a:rPr lang="he-IL" sz="2800" u="sng" dirty="0"/>
              <a:t>ק"ג 37939-03-16 </a:t>
            </a:r>
            <a:r>
              <a:rPr lang="he-IL" sz="2800" u="sng" dirty="0" err="1"/>
              <a:t>פרקש</a:t>
            </a:r>
            <a:r>
              <a:rPr lang="he-IL" sz="2800" u="sng" dirty="0"/>
              <a:t> נ' פנסיה וגמל בע"מ</a:t>
            </a:r>
          </a:p>
          <a:p>
            <a:pPr algn="r"/>
            <a:r>
              <a:rPr lang="he-IL" sz="2000" b="1" dirty="0"/>
              <a:t>ניתן אוגוסט 2018</a:t>
            </a:r>
          </a:p>
          <a:p>
            <a:pPr algn="r"/>
            <a:r>
              <a:rPr lang="he-IL" sz="2800" b="1" dirty="0"/>
              <a:t>	</a:t>
            </a:r>
            <a:endParaRPr lang="he-IL" sz="2800" dirty="0"/>
          </a:p>
          <a:p>
            <a:pPr algn="r"/>
            <a:r>
              <a:rPr lang="he-IL" sz="2800" u="sng" dirty="0"/>
              <a:t>עיקרי פסק הדין</a:t>
            </a:r>
          </a:p>
          <a:p>
            <a:pPr algn="r" rtl="1"/>
            <a:r>
              <a:rPr lang="he-IL" sz="2600" dirty="0"/>
              <a:t>הנדסאי שלקה בליבו, הוכר 50% א.כ.ע לאחר החמרה 100%</a:t>
            </a:r>
          </a:p>
          <a:p>
            <a:pPr algn="r" rtl="1"/>
            <a:r>
              <a:rPr lang="he-IL" sz="2600" dirty="0"/>
              <a:t>תביעה שהגיש התובע עת הוכר כנכה חלקי וזמני בשיעור 50% בלבד. לא דאג לשמור על זכויותיו הפנסיוניות וכעת זכויותיו עומדות על 50% בלבד, כך שככל שהתובע מבקש לתבוע הגדלת פנסיית נכות כעת, הוא אינו זכאי להיבדק על ידי הוועדה הרפואית. </a:t>
            </a:r>
            <a:endParaRPr lang="en-US" sz="2600" dirty="0"/>
          </a:p>
          <a:p>
            <a:pPr algn="r"/>
            <a:endParaRPr lang="he-IL" sz="2800" dirty="0"/>
          </a:p>
          <a:p>
            <a:pPr algn="r"/>
            <a:r>
              <a:rPr lang="he-IL" sz="2800" u="sng" dirty="0"/>
              <a:t>יישום לסוכן הביטוח</a:t>
            </a:r>
            <a:r>
              <a:rPr lang="he-IL" sz="2800" dirty="0"/>
              <a:t>:</a:t>
            </a:r>
          </a:p>
          <a:p>
            <a:pPr algn="r"/>
            <a:r>
              <a:rPr lang="he-IL" sz="2600" dirty="0"/>
              <a:t>במקרה אישור של קצבת נכות באופן חלקי חלה חובה ליידע את העמית כי עליו להשלים מכספו את החלק היחסי של הפרמיה, על מנת שלא יאבדו זכויותיו. ניתן להשלים זאת באמצעות ריסק זמני</a:t>
            </a:r>
          </a:p>
        </p:txBody>
      </p:sp>
    </p:spTree>
    <p:extLst>
      <p:ext uri="{BB962C8B-B14F-4D97-AF65-F5344CB8AC3E}">
        <p14:creationId xmlns:p14="http://schemas.microsoft.com/office/powerpoint/2010/main" val="2368293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C9FD2627-E9DE-4006-94B4-D5EFB727B7F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22727" y="5192528"/>
            <a:ext cx="2508241" cy="1665472"/>
          </a:xfrm>
          <a:prstGeom prst="rect">
            <a:avLst/>
          </a:prstGeom>
          <a:effectLst>
            <a:softEdge rad="304800"/>
          </a:effectLst>
        </p:spPr>
      </p:pic>
      <p:pic>
        <p:nvPicPr>
          <p:cNvPr id="5" name="Picture 2" descr="C:\Users\lior\Desktop\עריכת דין\מסמכי מקור משרד\לוגו משרד.jpg">
            <a:extLst>
              <a:ext uri="{FF2B5EF4-FFF2-40B4-BE49-F238E27FC236}">
                <a16:creationId xmlns:a16="http://schemas.microsoft.com/office/drawing/2014/main" id="{4F4B1D81-3E48-4098-8EE0-85B676F927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993558" y="708454"/>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נושאי ההרצאה</a:t>
            </a:r>
            <a:endParaRPr lang="en-US" sz="3800" b="1" u="sng" dirty="0">
              <a:solidFill>
                <a:schemeClr val="accent6">
                  <a:lumMod val="50000"/>
                </a:schemeClr>
              </a:solidFill>
            </a:endParaRPr>
          </a:p>
        </p:txBody>
      </p:sp>
      <p:sp>
        <p:nvSpPr>
          <p:cNvPr id="6" name="TextBox 5"/>
          <p:cNvSpPr txBox="1"/>
          <p:nvPr/>
        </p:nvSpPr>
        <p:spPr>
          <a:xfrm>
            <a:off x="1446835" y="1532238"/>
            <a:ext cx="9588888" cy="3539430"/>
          </a:xfrm>
          <a:prstGeom prst="rect">
            <a:avLst/>
          </a:prstGeom>
          <a:noFill/>
        </p:spPr>
        <p:txBody>
          <a:bodyPr wrap="square" rtlCol="0">
            <a:spAutoFit/>
          </a:bodyPr>
          <a:lstStyle/>
          <a:p>
            <a:pPr algn="r"/>
            <a:r>
              <a:rPr lang="he-IL" sz="3200" dirty="0"/>
              <a:t>התיישנות בתביעות פנסיה </a:t>
            </a:r>
          </a:p>
          <a:p>
            <a:pPr algn="r"/>
            <a:r>
              <a:rPr lang="he-IL" sz="3200" dirty="0"/>
              <a:t>השכר הקובע - דגשים</a:t>
            </a:r>
          </a:p>
          <a:p>
            <a:pPr algn="r"/>
            <a:r>
              <a:rPr lang="he-IL" sz="3200" dirty="0"/>
              <a:t>קצבת נכות דגשים</a:t>
            </a:r>
          </a:p>
          <a:p>
            <a:pPr algn="r"/>
            <a:r>
              <a:rPr lang="he-IL" sz="3200" dirty="0"/>
              <a:t>קצבת שאירים – דגשים</a:t>
            </a:r>
          </a:p>
          <a:p>
            <a:pPr algn="r"/>
            <a:r>
              <a:rPr lang="he-IL" sz="3200" dirty="0"/>
              <a:t>פסיקה מובילה בקרנות פנסיה</a:t>
            </a:r>
          </a:p>
          <a:p>
            <a:pPr algn="r"/>
            <a:r>
              <a:rPr lang="he-IL" sz="3200" dirty="0"/>
              <a:t>מעסיקים – משמעות משפטית של הפרת צו הרחבה</a:t>
            </a:r>
          </a:p>
          <a:p>
            <a:pPr algn="r"/>
            <a:endParaRPr lang="he-IL" sz="3200" dirty="0"/>
          </a:p>
        </p:txBody>
      </p:sp>
    </p:spTree>
    <p:extLst>
      <p:ext uri="{BB962C8B-B14F-4D97-AF65-F5344CB8AC3E}">
        <p14:creationId xmlns:p14="http://schemas.microsoft.com/office/powerpoint/2010/main" val="382950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24" y="5748650"/>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8421400" cy="646331"/>
          </a:xfrm>
          <a:prstGeom prst="rect">
            <a:avLst/>
          </a:prstGeom>
        </p:spPr>
        <p:txBody>
          <a:bodyPr wrap="square">
            <a:spAutoFit/>
          </a:bodyPr>
          <a:lstStyle/>
          <a:p>
            <a:pPr algn="ctr"/>
            <a:r>
              <a:rPr lang="he-IL" sz="3600" b="1" u="sng" dirty="0">
                <a:solidFill>
                  <a:schemeClr val="accent6">
                    <a:lumMod val="50000"/>
                  </a:schemeClr>
                </a:solidFill>
              </a:rPr>
              <a:t>אי עמידת מעסיקים בחובה לעריכת תנאים פנסיוניים</a:t>
            </a:r>
            <a:endParaRPr lang="en-US" sz="3600" b="1" u="sng" dirty="0">
              <a:solidFill>
                <a:schemeClr val="accent6">
                  <a:lumMod val="50000"/>
                </a:schemeClr>
              </a:solidFill>
            </a:endParaRPr>
          </a:p>
        </p:txBody>
      </p:sp>
      <p:sp>
        <p:nvSpPr>
          <p:cNvPr id="3" name="מלבן 2"/>
          <p:cNvSpPr/>
          <p:nvPr/>
        </p:nvSpPr>
        <p:spPr>
          <a:xfrm>
            <a:off x="1919416" y="1109350"/>
            <a:ext cx="9687698" cy="5755422"/>
          </a:xfrm>
          <a:prstGeom prst="rect">
            <a:avLst/>
          </a:prstGeom>
        </p:spPr>
        <p:txBody>
          <a:bodyPr wrap="square">
            <a:spAutoFit/>
          </a:bodyPr>
          <a:lstStyle/>
          <a:p>
            <a:pPr algn="r"/>
            <a:r>
              <a:rPr lang="he-IL" sz="2800" u="sng" dirty="0" err="1"/>
              <a:t>סע"ש</a:t>
            </a:r>
            <a:r>
              <a:rPr lang="he-IL" sz="2800" u="sng" dirty="0"/>
              <a:t> 50591-01-16 </a:t>
            </a:r>
            <a:r>
              <a:rPr lang="he-IL" sz="2800" u="sng" dirty="0" err="1"/>
              <a:t>יענקלוב</a:t>
            </a:r>
            <a:r>
              <a:rPr lang="he-IL" sz="2800" u="sng" dirty="0"/>
              <a:t> רמי נ' פייסל זיאד מובילים בזמן</a:t>
            </a:r>
          </a:p>
          <a:p>
            <a:pPr algn="r"/>
            <a:r>
              <a:rPr lang="he-IL" sz="2000" b="1" dirty="0"/>
              <a:t>ניתן פברואר 2019</a:t>
            </a:r>
          </a:p>
          <a:p>
            <a:pPr algn="r"/>
            <a:r>
              <a:rPr lang="he-IL" sz="2800" b="1" dirty="0"/>
              <a:t>	</a:t>
            </a:r>
            <a:endParaRPr lang="he-IL" sz="2800" dirty="0"/>
          </a:p>
          <a:p>
            <a:pPr algn="r"/>
            <a:r>
              <a:rPr lang="he-IL" sz="2800" u="sng" dirty="0"/>
              <a:t>עיקרי פסק הדין</a:t>
            </a:r>
          </a:p>
          <a:p>
            <a:pPr algn="r" rtl="1"/>
            <a:r>
              <a:rPr lang="he-IL" sz="2600" dirty="0"/>
              <a:t>נהג משאית אשר נפגע ממסמר בידו ולקה ב </a:t>
            </a:r>
            <a:r>
              <a:rPr lang="en-US" sz="2600" dirty="0"/>
              <a:t>CRPS</a:t>
            </a:r>
            <a:r>
              <a:rPr lang="he-IL" sz="2600" dirty="0"/>
              <a:t> </a:t>
            </a:r>
          </a:p>
          <a:p>
            <a:pPr algn="r" rtl="1"/>
            <a:r>
              <a:rPr lang="he-IL" sz="2600" dirty="0"/>
              <a:t>המוסד לביטוח לאומי הכיר בנכות של 78% בענף נפגעי עבודה</a:t>
            </a:r>
          </a:p>
          <a:p>
            <a:pPr algn="r" rtl="1"/>
            <a:r>
              <a:rPr lang="he-IL" sz="2600" dirty="0"/>
              <a:t>התאונה אירעה כ 9 חודשים לאחר תחילת עבודתו אצל המעסיק</a:t>
            </a:r>
          </a:p>
          <a:p>
            <a:pPr algn="r" rtl="1"/>
            <a:r>
              <a:rPr lang="he-IL" sz="2600" dirty="0"/>
              <a:t>על מערכת היחסים חל צו הרחבה בענף המובילים</a:t>
            </a:r>
          </a:p>
          <a:p>
            <a:pPr algn="r" rtl="1"/>
            <a:endParaRPr lang="he-IL" sz="2600" dirty="0"/>
          </a:p>
          <a:p>
            <a:pPr algn="r" rtl="1"/>
            <a:r>
              <a:rPr lang="he-IL" sz="2600" dirty="0"/>
              <a:t>המעסיק לא ערך תנאים פנסיוניים אלה לאחר התאונה</a:t>
            </a:r>
          </a:p>
          <a:p>
            <a:pPr algn="r" rtl="1"/>
            <a:endParaRPr lang="he-IL" sz="2800" dirty="0"/>
          </a:p>
          <a:p>
            <a:pPr algn="r"/>
            <a:r>
              <a:rPr lang="he-IL" sz="2800" u="sng" dirty="0"/>
              <a:t>יישום לסוכן הביטוח</a:t>
            </a:r>
            <a:r>
              <a:rPr lang="he-IL" sz="2800" dirty="0"/>
              <a:t>:</a:t>
            </a:r>
          </a:p>
          <a:p>
            <a:pPr algn="r"/>
            <a:r>
              <a:rPr lang="he-IL" sz="2600" dirty="0"/>
              <a:t>קריטי לעדכן לקוחות עסקיים על עמידה בתנאי צו ההרחבה הכללי במשק </a:t>
            </a:r>
          </a:p>
          <a:p>
            <a:pPr algn="r"/>
            <a:r>
              <a:rPr lang="he-IL" sz="2600" dirty="0"/>
              <a:t>מ 2008 או בצו ספציפי</a:t>
            </a:r>
          </a:p>
        </p:txBody>
      </p:sp>
    </p:spTree>
    <p:extLst>
      <p:ext uri="{BB962C8B-B14F-4D97-AF65-F5344CB8AC3E}">
        <p14:creationId xmlns:p14="http://schemas.microsoft.com/office/powerpoint/2010/main" val="3327198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1919416" y="1109350"/>
            <a:ext cx="9687698" cy="800219"/>
          </a:xfrm>
          <a:prstGeom prst="rect">
            <a:avLst/>
          </a:prstGeom>
        </p:spPr>
        <p:txBody>
          <a:bodyPr wrap="square">
            <a:spAutoFit/>
          </a:bodyPr>
          <a:lstStyle/>
          <a:p>
            <a:pPr algn="r"/>
            <a:endParaRPr lang="he-IL" dirty="0"/>
          </a:p>
          <a:p>
            <a:pPr algn="ctr"/>
            <a:endParaRPr lang="he-IL" sz="2800" dirty="0"/>
          </a:p>
        </p:txBody>
      </p:sp>
      <p:pic>
        <p:nvPicPr>
          <p:cNvPr id="7" name="תמונה 6">
            <a:extLst>
              <a:ext uri="{FF2B5EF4-FFF2-40B4-BE49-F238E27FC236}">
                <a16:creationId xmlns:a16="http://schemas.microsoft.com/office/drawing/2014/main" id="{2761B13B-C492-40F1-910D-D6AF0EBF8CDC}"/>
              </a:ext>
            </a:extLst>
          </p:cNvPr>
          <p:cNvPicPr>
            <a:picLocks noChangeAspect="1"/>
          </p:cNvPicPr>
          <p:nvPr/>
        </p:nvPicPr>
        <p:blipFill>
          <a:blip r:embed="rId4"/>
          <a:stretch>
            <a:fillRect/>
          </a:stretch>
        </p:blipFill>
        <p:spPr>
          <a:xfrm>
            <a:off x="4097611" y="1175352"/>
            <a:ext cx="5403899" cy="5682648"/>
          </a:xfrm>
          <a:prstGeom prst="rect">
            <a:avLst/>
          </a:prstGeom>
        </p:spPr>
      </p:pic>
      <p:sp>
        <p:nvSpPr>
          <p:cNvPr id="8" name="מלבן 7">
            <a:extLst>
              <a:ext uri="{FF2B5EF4-FFF2-40B4-BE49-F238E27FC236}">
                <a16:creationId xmlns:a16="http://schemas.microsoft.com/office/drawing/2014/main" id="{918D99F4-5F26-4E77-B707-8B182AE46E62}"/>
              </a:ext>
            </a:extLst>
          </p:cNvPr>
          <p:cNvSpPr/>
          <p:nvPr/>
        </p:nvSpPr>
        <p:spPr>
          <a:xfrm>
            <a:off x="2907958" y="295188"/>
            <a:ext cx="8421400" cy="646331"/>
          </a:xfrm>
          <a:prstGeom prst="rect">
            <a:avLst/>
          </a:prstGeom>
        </p:spPr>
        <p:txBody>
          <a:bodyPr wrap="square">
            <a:spAutoFit/>
          </a:bodyPr>
          <a:lstStyle/>
          <a:p>
            <a:pPr algn="ctr"/>
            <a:r>
              <a:rPr lang="he-IL" sz="3600" b="1" u="sng" dirty="0">
                <a:solidFill>
                  <a:schemeClr val="accent6">
                    <a:lumMod val="50000"/>
                  </a:schemeClr>
                </a:solidFill>
              </a:rPr>
              <a:t>אי עמידת מעסיקים בחובה לעריכת תנאים פנסיוניים</a:t>
            </a:r>
            <a:endParaRPr lang="en-US" sz="3600" b="1" u="sng" dirty="0">
              <a:solidFill>
                <a:schemeClr val="accent6">
                  <a:lumMod val="50000"/>
                </a:schemeClr>
              </a:solidFill>
            </a:endParaRPr>
          </a:p>
        </p:txBody>
      </p:sp>
    </p:spTree>
    <p:extLst>
      <p:ext uri="{BB962C8B-B14F-4D97-AF65-F5344CB8AC3E}">
        <p14:creationId xmlns:p14="http://schemas.microsoft.com/office/powerpoint/2010/main" val="37399012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1919416" y="1109350"/>
            <a:ext cx="9687698" cy="4708981"/>
          </a:xfrm>
          <a:prstGeom prst="rect">
            <a:avLst/>
          </a:prstGeom>
        </p:spPr>
        <p:txBody>
          <a:bodyPr wrap="square">
            <a:spAutoFit/>
          </a:bodyPr>
          <a:lstStyle/>
          <a:p>
            <a:pPr algn="r"/>
            <a:r>
              <a:rPr lang="he-IL" sz="2800" u="sng" dirty="0"/>
              <a:t>פסק דין ילנה </a:t>
            </a:r>
            <a:r>
              <a:rPr lang="he-IL" sz="2800" u="sng" dirty="0" err="1"/>
              <a:t>קפוזה</a:t>
            </a:r>
            <a:r>
              <a:rPr lang="he-IL" sz="2800" u="sng" dirty="0"/>
              <a:t> נ' </a:t>
            </a:r>
            <a:r>
              <a:rPr lang="he-IL" sz="2800" u="sng" dirty="0" err="1"/>
              <a:t>מולטילוק</a:t>
            </a:r>
            <a:r>
              <a:rPr lang="he-IL" sz="2800" u="sng" dirty="0"/>
              <a:t> </a:t>
            </a:r>
            <a:r>
              <a:rPr lang="he-IL" sz="2800" u="sng" dirty="0" err="1"/>
              <a:t>סע"ש</a:t>
            </a:r>
            <a:r>
              <a:rPr lang="he-IL" sz="2800" u="sng" dirty="0"/>
              <a:t> 37183-10-14</a:t>
            </a:r>
          </a:p>
          <a:p>
            <a:pPr algn="r"/>
            <a:r>
              <a:rPr lang="he-IL" sz="2000" dirty="0"/>
              <a:t>ניתן מאי 2016</a:t>
            </a:r>
          </a:p>
          <a:p>
            <a:pPr algn="r"/>
            <a:endParaRPr lang="he-IL" sz="2800" dirty="0"/>
          </a:p>
          <a:p>
            <a:pPr algn="r"/>
            <a:r>
              <a:rPr lang="he-IL" sz="2800" u="sng" dirty="0"/>
              <a:t>עיקרי פסק הדין</a:t>
            </a:r>
          </a:p>
          <a:p>
            <a:pPr algn="r"/>
            <a:r>
              <a:rPr lang="he-IL" sz="2800" dirty="0"/>
              <a:t>המנוח </a:t>
            </a:r>
            <a:r>
              <a:rPr lang="he-IL" sz="2800" dirty="0" err="1"/>
              <a:t>לוגבינוב</a:t>
            </a:r>
            <a:r>
              <a:rPr lang="he-IL" sz="2800" dirty="0"/>
              <a:t> עבד אצל הנתבעת </a:t>
            </a:r>
            <a:r>
              <a:rPr lang="he-IL" sz="2800" dirty="0" err="1"/>
              <a:t>מולטילוק</a:t>
            </a:r>
            <a:r>
              <a:rPr lang="he-IL" sz="2800" dirty="0"/>
              <a:t> למעלה משנתיים לא תנאים סוציאליים כעובד קבלן. כשעבר להיות עובד מן המניין הוגשה לראשונה בקשה לצירוף. הלך לעולמו במהלך שחייה בבריכה</a:t>
            </a:r>
          </a:p>
          <a:p>
            <a:pPr algn="r"/>
            <a:endParaRPr lang="he-IL" sz="2800" dirty="0"/>
          </a:p>
          <a:p>
            <a:pPr algn="r"/>
            <a:r>
              <a:rPr lang="he-IL" sz="2800" dirty="0"/>
              <a:t>תביעה הוגשה כנגד המעסיק על 1.7 מיליון ₪</a:t>
            </a:r>
          </a:p>
          <a:p>
            <a:pPr algn="r"/>
            <a:endParaRPr lang="he-IL" sz="2800" dirty="0"/>
          </a:p>
          <a:p>
            <a:pPr algn="r"/>
            <a:endParaRPr lang="he-IL" sz="2800" dirty="0"/>
          </a:p>
        </p:txBody>
      </p:sp>
      <p:sp>
        <p:nvSpPr>
          <p:cNvPr id="7" name="מלבן 6">
            <a:extLst>
              <a:ext uri="{FF2B5EF4-FFF2-40B4-BE49-F238E27FC236}">
                <a16:creationId xmlns:a16="http://schemas.microsoft.com/office/drawing/2014/main" id="{B9F583F4-BF47-4EB4-BEDD-075182E842DA}"/>
              </a:ext>
            </a:extLst>
          </p:cNvPr>
          <p:cNvSpPr/>
          <p:nvPr/>
        </p:nvSpPr>
        <p:spPr>
          <a:xfrm>
            <a:off x="2907958" y="295188"/>
            <a:ext cx="8421400" cy="646331"/>
          </a:xfrm>
          <a:prstGeom prst="rect">
            <a:avLst/>
          </a:prstGeom>
        </p:spPr>
        <p:txBody>
          <a:bodyPr wrap="square">
            <a:spAutoFit/>
          </a:bodyPr>
          <a:lstStyle/>
          <a:p>
            <a:pPr algn="ctr"/>
            <a:r>
              <a:rPr lang="he-IL" sz="3600" b="1" u="sng" dirty="0">
                <a:solidFill>
                  <a:schemeClr val="accent6">
                    <a:lumMod val="50000"/>
                  </a:schemeClr>
                </a:solidFill>
              </a:rPr>
              <a:t>אי עמידת מעסיקים בחובה לעריכת תנאים פנסיוניים</a:t>
            </a:r>
            <a:endParaRPr lang="en-US" sz="3600" b="1" u="sng" dirty="0">
              <a:solidFill>
                <a:schemeClr val="accent6">
                  <a:lumMod val="50000"/>
                </a:schemeClr>
              </a:solidFill>
            </a:endParaRPr>
          </a:p>
        </p:txBody>
      </p:sp>
    </p:spTree>
    <p:extLst>
      <p:ext uri="{BB962C8B-B14F-4D97-AF65-F5344CB8AC3E}">
        <p14:creationId xmlns:p14="http://schemas.microsoft.com/office/powerpoint/2010/main" val="2723680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1919416" y="1109350"/>
            <a:ext cx="9687698" cy="954107"/>
          </a:xfrm>
          <a:prstGeom prst="rect">
            <a:avLst/>
          </a:prstGeom>
        </p:spPr>
        <p:txBody>
          <a:bodyPr wrap="square">
            <a:spAutoFit/>
          </a:bodyPr>
          <a:lstStyle/>
          <a:p>
            <a:pPr algn="r"/>
            <a:endParaRPr lang="he-IL" sz="2800" dirty="0"/>
          </a:p>
          <a:p>
            <a:pPr algn="r"/>
            <a:endParaRPr lang="he-IL" sz="2800" dirty="0"/>
          </a:p>
        </p:txBody>
      </p:sp>
      <p:pic>
        <p:nvPicPr>
          <p:cNvPr id="4" name="תמונה 3">
            <a:extLst>
              <a:ext uri="{FF2B5EF4-FFF2-40B4-BE49-F238E27FC236}">
                <a16:creationId xmlns:a16="http://schemas.microsoft.com/office/drawing/2014/main" id="{1ADCAD5C-C364-444C-B04B-F7A280E7BB2E}"/>
              </a:ext>
            </a:extLst>
          </p:cNvPr>
          <p:cNvPicPr>
            <a:picLocks noChangeAspect="1"/>
          </p:cNvPicPr>
          <p:nvPr/>
        </p:nvPicPr>
        <p:blipFill>
          <a:blip r:embed="rId4"/>
          <a:stretch>
            <a:fillRect/>
          </a:stretch>
        </p:blipFill>
        <p:spPr>
          <a:xfrm>
            <a:off x="7631922" y="1482810"/>
            <a:ext cx="3899809" cy="5180343"/>
          </a:xfrm>
          <a:prstGeom prst="rect">
            <a:avLst/>
          </a:prstGeom>
        </p:spPr>
      </p:pic>
      <p:pic>
        <p:nvPicPr>
          <p:cNvPr id="7" name="תמונה 6">
            <a:extLst>
              <a:ext uri="{FF2B5EF4-FFF2-40B4-BE49-F238E27FC236}">
                <a16:creationId xmlns:a16="http://schemas.microsoft.com/office/drawing/2014/main" id="{02E781C2-2959-4C4C-AEBE-26A81450BEBB}"/>
              </a:ext>
            </a:extLst>
          </p:cNvPr>
          <p:cNvPicPr>
            <a:picLocks noChangeAspect="1"/>
          </p:cNvPicPr>
          <p:nvPr/>
        </p:nvPicPr>
        <p:blipFill>
          <a:blip r:embed="rId5"/>
          <a:stretch>
            <a:fillRect/>
          </a:stretch>
        </p:blipFill>
        <p:spPr>
          <a:xfrm>
            <a:off x="2907958" y="1482811"/>
            <a:ext cx="3735422" cy="5192768"/>
          </a:xfrm>
          <a:prstGeom prst="rect">
            <a:avLst/>
          </a:prstGeom>
        </p:spPr>
      </p:pic>
      <p:sp>
        <p:nvSpPr>
          <p:cNvPr id="8" name="מלבן 7">
            <a:extLst>
              <a:ext uri="{FF2B5EF4-FFF2-40B4-BE49-F238E27FC236}">
                <a16:creationId xmlns:a16="http://schemas.microsoft.com/office/drawing/2014/main" id="{8C4E4992-B173-4C28-91F4-1367B75D08CA}"/>
              </a:ext>
            </a:extLst>
          </p:cNvPr>
          <p:cNvSpPr/>
          <p:nvPr/>
        </p:nvSpPr>
        <p:spPr>
          <a:xfrm>
            <a:off x="2907958" y="295188"/>
            <a:ext cx="8421400" cy="646331"/>
          </a:xfrm>
          <a:prstGeom prst="rect">
            <a:avLst/>
          </a:prstGeom>
        </p:spPr>
        <p:txBody>
          <a:bodyPr wrap="square">
            <a:spAutoFit/>
          </a:bodyPr>
          <a:lstStyle/>
          <a:p>
            <a:pPr algn="ctr"/>
            <a:r>
              <a:rPr lang="he-IL" sz="3600" b="1" u="sng" dirty="0">
                <a:solidFill>
                  <a:schemeClr val="accent6">
                    <a:lumMod val="50000"/>
                  </a:schemeClr>
                </a:solidFill>
              </a:rPr>
              <a:t>אי עמידת מעסיקים בחובה לעריכת תנאים פנסיוניים</a:t>
            </a:r>
            <a:endParaRPr lang="en-US" sz="3600" b="1" u="sng" dirty="0">
              <a:solidFill>
                <a:schemeClr val="accent6">
                  <a:lumMod val="50000"/>
                </a:schemeClr>
              </a:solidFill>
            </a:endParaRPr>
          </a:p>
        </p:txBody>
      </p:sp>
    </p:spTree>
    <p:extLst>
      <p:ext uri="{BB962C8B-B14F-4D97-AF65-F5344CB8AC3E}">
        <p14:creationId xmlns:p14="http://schemas.microsoft.com/office/powerpoint/2010/main" val="34488242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1524" y="5748650"/>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7842420" cy="646331"/>
          </a:xfrm>
          <a:prstGeom prst="rect">
            <a:avLst/>
          </a:prstGeom>
        </p:spPr>
        <p:txBody>
          <a:bodyPr wrap="square">
            <a:spAutoFit/>
          </a:bodyPr>
          <a:lstStyle/>
          <a:p>
            <a:pPr algn="ctr"/>
            <a:r>
              <a:rPr lang="he-IL" sz="3600" b="1" u="sng" dirty="0">
                <a:solidFill>
                  <a:schemeClr val="accent6">
                    <a:lumMod val="50000"/>
                  </a:schemeClr>
                </a:solidFill>
              </a:rPr>
              <a:t>פסיקה דגשים המשך..</a:t>
            </a:r>
            <a:endParaRPr lang="en-US" sz="3600" b="1" u="sng" dirty="0">
              <a:solidFill>
                <a:schemeClr val="accent6">
                  <a:lumMod val="50000"/>
                </a:schemeClr>
              </a:solidFill>
            </a:endParaRPr>
          </a:p>
        </p:txBody>
      </p:sp>
      <p:sp>
        <p:nvSpPr>
          <p:cNvPr id="3" name="מלבן 2"/>
          <p:cNvSpPr/>
          <p:nvPr/>
        </p:nvSpPr>
        <p:spPr>
          <a:xfrm>
            <a:off x="1919416" y="1109350"/>
            <a:ext cx="9687698" cy="5447645"/>
          </a:xfrm>
          <a:prstGeom prst="rect">
            <a:avLst/>
          </a:prstGeom>
        </p:spPr>
        <p:txBody>
          <a:bodyPr wrap="square">
            <a:spAutoFit/>
          </a:bodyPr>
          <a:lstStyle/>
          <a:p>
            <a:pPr algn="r"/>
            <a:r>
              <a:rPr lang="he-IL" sz="2800" u="sng" dirty="0"/>
              <a:t>בג"צ 2360/19 ליליאן </a:t>
            </a:r>
            <a:r>
              <a:rPr lang="he-IL" sz="2800" u="sng" dirty="0" err="1"/>
              <a:t>לנדסברג</a:t>
            </a:r>
            <a:r>
              <a:rPr lang="he-IL" sz="2800" u="sng" dirty="0"/>
              <a:t> נ' גל-רוב יועצים בע"מ </a:t>
            </a:r>
          </a:p>
          <a:p>
            <a:pPr algn="r"/>
            <a:r>
              <a:rPr lang="he-IL" sz="2000" b="1" dirty="0"/>
              <a:t>ניתן 16 ינואר 2020</a:t>
            </a:r>
          </a:p>
          <a:p>
            <a:pPr algn="r"/>
            <a:r>
              <a:rPr lang="he-IL" sz="2800" b="1" dirty="0"/>
              <a:t>	</a:t>
            </a:r>
            <a:endParaRPr lang="he-IL" sz="2800" dirty="0"/>
          </a:p>
          <a:p>
            <a:pPr algn="r"/>
            <a:r>
              <a:rPr lang="he-IL" sz="2800" u="sng" dirty="0"/>
              <a:t>עיקרי פסק הדין</a:t>
            </a:r>
          </a:p>
          <a:p>
            <a:pPr algn="r" rtl="1"/>
            <a:r>
              <a:rPr lang="he-IL" sz="2600" dirty="0"/>
              <a:t>מנהלת חשבונות מאילת ביקשה לערוך תנאים סוציאליים ללא ביטוח א.כ.ע. סוכן הביטוח לא נכח בעת מילוי ההצעה. לימים חלתה בסרטן. טענה כי על המעסיק היה לערוך לה תנאים סוציאליים הכוללים א.כ.ע וזאת גם מתוקף צו ההרחבה הכללי במשק</a:t>
            </a:r>
          </a:p>
          <a:p>
            <a:pPr algn="r" rtl="1"/>
            <a:r>
              <a:rPr lang="he-IL" sz="2600" dirty="0"/>
              <a:t>לדיון בארצי צורפו נציגי אוצר, ארגוני מעבידים והסתדרות עובדים. </a:t>
            </a:r>
          </a:p>
          <a:p>
            <a:pPr algn="r"/>
            <a:endParaRPr lang="he-IL" sz="2800" dirty="0"/>
          </a:p>
          <a:p>
            <a:pPr algn="r"/>
            <a:r>
              <a:rPr lang="he-IL" sz="2800" u="sng" dirty="0"/>
              <a:t>פסק הדין</a:t>
            </a:r>
          </a:p>
          <a:p>
            <a:pPr algn="r"/>
            <a:r>
              <a:rPr lang="he-IL" sz="2800" dirty="0"/>
              <a:t>סעיף 20 לחוק הפיקוח גובר על כוחו הכופה של הסכם קיבוצי או צו הרחבה</a:t>
            </a:r>
          </a:p>
          <a:p>
            <a:pPr algn="r"/>
            <a:endParaRPr lang="he-IL" sz="2800" dirty="0"/>
          </a:p>
          <a:p>
            <a:pPr algn="r"/>
            <a:r>
              <a:rPr lang="he-IL" sz="2800" dirty="0"/>
              <a:t>משמעות – עובד יכול לבחור בכל סוג מוצר פנסיוני גם ללא כיסויים </a:t>
            </a:r>
          </a:p>
        </p:txBody>
      </p:sp>
    </p:spTree>
    <p:extLst>
      <p:ext uri="{BB962C8B-B14F-4D97-AF65-F5344CB8AC3E}">
        <p14:creationId xmlns:p14="http://schemas.microsoft.com/office/powerpoint/2010/main" val="11982134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1919416" y="1109350"/>
            <a:ext cx="9687698" cy="3631763"/>
          </a:xfrm>
          <a:prstGeom prst="rect">
            <a:avLst/>
          </a:prstGeom>
        </p:spPr>
        <p:txBody>
          <a:bodyPr wrap="square">
            <a:spAutoFit/>
          </a:bodyPr>
          <a:lstStyle/>
          <a:p>
            <a:pPr algn="ctr"/>
            <a:r>
              <a:rPr lang="he-IL" sz="4000" b="1" dirty="0">
                <a:solidFill>
                  <a:schemeClr val="accent6">
                    <a:lumMod val="50000"/>
                  </a:schemeClr>
                </a:solidFill>
              </a:rPr>
              <a:t>תודה על ההשתתפות</a:t>
            </a:r>
          </a:p>
          <a:p>
            <a:pPr algn="ctr"/>
            <a:endParaRPr lang="he-IL" sz="4000" b="1" dirty="0">
              <a:solidFill>
                <a:schemeClr val="accent6">
                  <a:lumMod val="50000"/>
                </a:schemeClr>
              </a:solidFill>
            </a:endParaRPr>
          </a:p>
          <a:p>
            <a:pPr algn="ctr"/>
            <a:r>
              <a:rPr lang="he-IL" sz="4000" b="1" u="sng" dirty="0">
                <a:solidFill>
                  <a:schemeClr val="accent6">
                    <a:lumMod val="50000"/>
                  </a:schemeClr>
                </a:solidFill>
              </a:rPr>
              <a:t>להתראות בהשתלמויות הבאות</a:t>
            </a:r>
          </a:p>
          <a:p>
            <a:pPr algn="r"/>
            <a:endParaRPr lang="he-IL" dirty="0"/>
          </a:p>
          <a:p>
            <a:pPr algn="ctr"/>
            <a:r>
              <a:rPr lang="he-IL" sz="2800" dirty="0"/>
              <a:t>מוזמנים תמיד להתייעץ ולחשוב ביחד</a:t>
            </a:r>
          </a:p>
          <a:p>
            <a:pPr algn="ctr"/>
            <a:r>
              <a:rPr lang="he-IL" sz="3200" b="1" u="sng" dirty="0">
                <a:solidFill>
                  <a:schemeClr val="accent6">
                    <a:lumMod val="50000"/>
                  </a:schemeClr>
                </a:solidFill>
              </a:rPr>
              <a:t>עו"ד ליאור קן-דרור </a:t>
            </a:r>
          </a:p>
          <a:p>
            <a:pPr algn="ctr"/>
            <a:r>
              <a:rPr lang="he-IL" sz="3200" b="1" u="sng" dirty="0">
                <a:solidFill>
                  <a:schemeClr val="accent6">
                    <a:lumMod val="50000"/>
                  </a:schemeClr>
                </a:solidFill>
              </a:rPr>
              <a:t>נייד: 054-4758080</a:t>
            </a:r>
          </a:p>
        </p:txBody>
      </p:sp>
    </p:spTree>
    <p:extLst>
      <p:ext uri="{BB962C8B-B14F-4D97-AF65-F5344CB8AC3E}">
        <p14:creationId xmlns:p14="http://schemas.microsoft.com/office/powerpoint/2010/main" val="40438916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C364D1CD-D610-48B0-8434-5B58CDD78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7296" y="5594260"/>
            <a:ext cx="1900361" cy="1263740"/>
          </a:xfrm>
          <a:prstGeom prst="rect">
            <a:avLst/>
          </a:prstGeom>
          <a:effectLst>
            <a:softEdge rad="292100"/>
          </a:effectLst>
        </p:spPr>
      </p:pic>
      <p:pic>
        <p:nvPicPr>
          <p:cNvPr id="8" name="תמונה 7">
            <a:extLst>
              <a:ext uri="{FF2B5EF4-FFF2-40B4-BE49-F238E27FC236}">
                <a16:creationId xmlns:a16="http://schemas.microsoft.com/office/drawing/2014/main" id="{0A6EE25C-DF8B-40D2-9D92-70506C128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25" y="0"/>
            <a:ext cx="2485957" cy="1219200"/>
          </a:xfrm>
          <a:prstGeom prst="rect">
            <a:avLst/>
          </a:prstGeom>
          <a:effectLst>
            <a:softEdge rad="457200"/>
          </a:effectLst>
        </p:spPr>
      </p:pic>
      <p:pic>
        <p:nvPicPr>
          <p:cNvPr id="5" name="Picture 2" descr="C:\Users\lior\Desktop\עריכת דין\מסמכי מקור משרד\לוגו משרד.jpg">
            <a:extLst>
              <a:ext uri="{FF2B5EF4-FFF2-40B4-BE49-F238E27FC236}">
                <a16:creationId xmlns:a16="http://schemas.microsoft.com/office/drawing/2014/main" id="{807D64FF-1194-49B3-8B6D-D8C6E1AEB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3105082" y="596208"/>
            <a:ext cx="8344930" cy="646331"/>
          </a:xfrm>
          <a:prstGeom prst="rect">
            <a:avLst/>
          </a:prstGeom>
        </p:spPr>
        <p:txBody>
          <a:bodyPr wrap="square">
            <a:spAutoFit/>
          </a:bodyPr>
          <a:lstStyle/>
          <a:p>
            <a:pPr algn="ctr"/>
            <a:r>
              <a:rPr lang="he-IL" sz="3600" b="1" u="sng" dirty="0">
                <a:solidFill>
                  <a:schemeClr val="accent6">
                    <a:lumMod val="50000"/>
                  </a:schemeClr>
                </a:solidFill>
              </a:rPr>
              <a:t>ה ת י י ש נ ו ת</a:t>
            </a:r>
            <a:endParaRPr lang="en-US" sz="3600" b="1" u="sng" dirty="0">
              <a:solidFill>
                <a:schemeClr val="accent6">
                  <a:lumMod val="50000"/>
                </a:schemeClr>
              </a:solidFill>
            </a:endParaRPr>
          </a:p>
        </p:txBody>
      </p:sp>
      <p:sp>
        <p:nvSpPr>
          <p:cNvPr id="4" name="מלבן 3"/>
          <p:cNvSpPr/>
          <p:nvPr/>
        </p:nvSpPr>
        <p:spPr>
          <a:xfrm>
            <a:off x="2100649" y="1182231"/>
            <a:ext cx="9506465" cy="3108543"/>
          </a:xfrm>
          <a:prstGeom prst="rect">
            <a:avLst/>
          </a:prstGeom>
        </p:spPr>
        <p:txBody>
          <a:bodyPr wrap="square">
            <a:spAutoFit/>
          </a:bodyPr>
          <a:lstStyle/>
          <a:p>
            <a:pPr algn="r"/>
            <a:endParaRPr lang="he-IL" sz="2800" dirty="0"/>
          </a:p>
          <a:p>
            <a:pPr algn="r"/>
            <a:r>
              <a:rPr lang="he-IL" sz="2800" dirty="0"/>
              <a:t>תקופת ההתיישנות להגשת תביעה לקבלת קצבת </a:t>
            </a:r>
            <a:r>
              <a:rPr lang="he-IL" sz="2800" u="sng" dirty="0"/>
              <a:t>נכות</a:t>
            </a:r>
            <a:r>
              <a:rPr lang="he-IL" sz="2800" dirty="0"/>
              <a:t> קוצרה לשלוש שנים !!!</a:t>
            </a:r>
          </a:p>
          <a:p>
            <a:pPr algn="r"/>
            <a:endParaRPr lang="he-IL" sz="2800" dirty="0">
              <a:sym typeface="Wingdings" panose="05000000000000000000" pitchFamily="2" charset="2"/>
            </a:endParaRPr>
          </a:p>
          <a:p>
            <a:pPr algn="r"/>
            <a:r>
              <a:rPr lang="he-IL" sz="2800" dirty="0">
                <a:sym typeface="Wingdings" panose="05000000000000000000" pitchFamily="2" charset="2"/>
              </a:rPr>
              <a:t>תקופת ההתיישנות להגשת תביעה  לקבלת קצבת </a:t>
            </a:r>
            <a:r>
              <a:rPr lang="he-IL" sz="2800" u="sng" dirty="0">
                <a:sym typeface="Wingdings" panose="05000000000000000000" pitchFamily="2" charset="2"/>
              </a:rPr>
              <a:t>שאירים</a:t>
            </a:r>
            <a:r>
              <a:rPr lang="he-IL" sz="2800" dirty="0">
                <a:sym typeface="Wingdings" panose="05000000000000000000" pitchFamily="2" charset="2"/>
              </a:rPr>
              <a:t> הינה 7 שנים ממועד הפטירה</a:t>
            </a:r>
          </a:p>
          <a:p>
            <a:pPr algn="r"/>
            <a:endParaRPr lang="he-IL" sz="2800" dirty="0">
              <a:sym typeface="Wingdings" panose="05000000000000000000" pitchFamily="2" charset="2"/>
            </a:endParaRPr>
          </a:p>
          <a:p>
            <a:pPr algn="r"/>
            <a:r>
              <a:rPr lang="he-IL" sz="2800" dirty="0"/>
              <a:t>שימו לב – אחריות חלה גם עליכם לעדכן את הלקוח !!</a:t>
            </a:r>
            <a:endParaRPr lang="en-US" sz="2800" dirty="0"/>
          </a:p>
        </p:txBody>
      </p:sp>
    </p:spTree>
    <p:extLst>
      <p:ext uri="{BB962C8B-B14F-4D97-AF65-F5344CB8AC3E}">
        <p14:creationId xmlns:p14="http://schemas.microsoft.com/office/powerpoint/2010/main" val="204919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C364D1CD-D610-48B0-8434-5B58CDD78F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3085" y="-105498"/>
            <a:ext cx="1900361" cy="1263740"/>
          </a:xfrm>
          <a:prstGeom prst="rect">
            <a:avLst/>
          </a:prstGeom>
          <a:effectLst>
            <a:softEdge rad="292100"/>
          </a:effectLst>
        </p:spPr>
      </p:pic>
      <p:pic>
        <p:nvPicPr>
          <p:cNvPr id="8" name="תמונה 7">
            <a:extLst>
              <a:ext uri="{FF2B5EF4-FFF2-40B4-BE49-F238E27FC236}">
                <a16:creationId xmlns:a16="http://schemas.microsoft.com/office/drawing/2014/main" id="{0A6EE25C-DF8B-40D2-9D92-70506C1282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9125" y="0"/>
            <a:ext cx="2485957" cy="1219200"/>
          </a:xfrm>
          <a:prstGeom prst="rect">
            <a:avLst/>
          </a:prstGeom>
          <a:effectLst>
            <a:softEdge rad="457200"/>
          </a:effectLst>
        </p:spPr>
      </p:pic>
      <p:pic>
        <p:nvPicPr>
          <p:cNvPr id="5" name="Picture 2" descr="C:\Users\lior\Desktop\עריכת דין\מסמכי מקור משרד\לוגו משרד.jpg">
            <a:extLst>
              <a:ext uri="{FF2B5EF4-FFF2-40B4-BE49-F238E27FC236}">
                <a16:creationId xmlns:a16="http://schemas.microsoft.com/office/drawing/2014/main" id="{807D64FF-1194-49B3-8B6D-D8C6E1AEBE7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2294" y="5666696"/>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מלבן 2"/>
          <p:cNvSpPr/>
          <p:nvPr/>
        </p:nvSpPr>
        <p:spPr>
          <a:xfrm>
            <a:off x="3105082" y="596208"/>
            <a:ext cx="8344930" cy="646331"/>
          </a:xfrm>
          <a:prstGeom prst="rect">
            <a:avLst/>
          </a:prstGeom>
        </p:spPr>
        <p:txBody>
          <a:bodyPr wrap="square">
            <a:spAutoFit/>
          </a:bodyPr>
          <a:lstStyle/>
          <a:p>
            <a:pPr algn="ctr"/>
            <a:r>
              <a:rPr lang="he-IL" sz="3600" b="1" u="sng" dirty="0">
                <a:solidFill>
                  <a:schemeClr val="accent6">
                    <a:lumMod val="50000"/>
                  </a:schemeClr>
                </a:solidFill>
              </a:rPr>
              <a:t>ה ת י י ש נ ו ת   ה מ ש ך ..</a:t>
            </a:r>
            <a:endParaRPr lang="en-US" sz="3600" b="1" u="sng" dirty="0">
              <a:solidFill>
                <a:schemeClr val="accent6">
                  <a:lumMod val="50000"/>
                </a:schemeClr>
              </a:solidFill>
            </a:endParaRPr>
          </a:p>
        </p:txBody>
      </p:sp>
      <p:sp>
        <p:nvSpPr>
          <p:cNvPr id="4" name="מלבן 3"/>
          <p:cNvSpPr/>
          <p:nvPr/>
        </p:nvSpPr>
        <p:spPr>
          <a:xfrm>
            <a:off x="2100649" y="1182231"/>
            <a:ext cx="9506465" cy="4893647"/>
          </a:xfrm>
          <a:prstGeom prst="rect">
            <a:avLst/>
          </a:prstGeom>
        </p:spPr>
        <p:txBody>
          <a:bodyPr wrap="square">
            <a:spAutoFit/>
          </a:bodyPr>
          <a:lstStyle/>
          <a:p>
            <a:pPr algn="r"/>
            <a:r>
              <a:rPr lang="he-IL" sz="2600" dirty="0"/>
              <a:t>(</a:t>
            </a:r>
            <a:r>
              <a:rPr lang="he-IL" sz="2600" u="sng" dirty="0">
                <a:hlinkClick r:id="rId5"/>
              </a:rPr>
              <a:t>בג"ץ 3514/07</a:t>
            </a:r>
            <a:r>
              <a:rPr lang="he-IL" sz="2600" dirty="0"/>
              <a:t> </a:t>
            </a:r>
            <a:r>
              <a:rPr lang="he-IL" sz="2600" b="1" dirty="0"/>
              <a:t>מבטחים בע"מ נ' – מרק </a:t>
            </a:r>
            <a:r>
              <a:rPr lang="he-IL" sz="2600" b="1" dirty="0" err="1"/>
              <a:t>פיורסט</a:t>
            </a:r>
            <a:r>
              <a:rPr lang="he-IL" sz="2600" b="1" dirty="0"/>
              <a:t> ואח'</a:t>
            </a:r>
            <a:r>
              <a:rPr lang="he-IL" sz="2600" dirty="0"/>
              <a:t>, </a:t>
            </a:r>
          </a:p>
          <a:p>
            <a:pPr algn="r"/>
            <a:r>
              <a:rPr lang="he-IL" sz="2600" dirty="0"/>
              <a:t>פורסם 13.5.12</a:t>
            </a:r>
            <a:endParaRPr lang="en-US" sz="2600" dirty="0"/>
          </a:p>
          <a:p>
            <a:pPr algn="r"/>
            <a:r>
              <a:rPr lang="he-IL" sz="2600" b="1" dirty="0"/>
              <a:t>זכויות הורים אשר נתמכו ע"י ילדם</a:t>
            </a:r>
          </a:p>
          <a:p>
            <a:pPr algn="r"/>
            <a:r>
              <a:rPr lang="he-IL" sz="2600" b="1" dirty="0"/>
              <a:t>הוראות וזכויות שאינן קשורות לנתוניו האישיים של העובד אינן מתיישנות כלל, שכן עילת התביעה בעניינן מתחדשת מידי חודש. היום הקובע בגינן הוא היום בו היתה אמורה הגמלה להשתלם, ולפיכך </a:t>
            </a:r>
            <a:r>
              <a:rPr lang="he-IL" sz="2600" b="1" u="sng" dirty="0"/>
              <a:t>ניתן בכל עת לתבוע סכום גמלה שלא שולם בחודש מסוים, עד לחלוף שבע שנים מהמועד בו היה אמור להשתלם</a:t>
            </a:r>
            <a:r>
              <a:rPr lang="he-IL" sz="2600" dirty="0"/>
              <a:t>" </a:t>
            </a:r>
          </a:p>
          <a:p>
            <a:pPr algn="r"/>
            <a:endParaRPr lang="he-IL" sz="2600" dirty="0"/>
          </a:p>
          <a:p>
            <a:pPr algn="r"/>
            <a:r>
              <a:rPr lang="he-IL" sz="2600" dirty="0"/>
              <a:t>"הקביעה כי עילת תביעה לתשלום גמלה מתחדשת מידי חודש בחודשו </a:t>
            </a:r>
            <a:r>
              <a:rPr lang="he-IL" sz="2600" dirty="0" err="1"/>
              <a:t>מושרשרת</a:t>
            </a:r>
            <a:r>
              <a:rPr lang="he-IL" sz="2600" dirty="0"/>
              <a:t> בפסיקתו של בית הדין הארצי". משמעות הדבר כי זכאותם של התובעים לגמלה מתחדשת מידי חודש בחודשו ובכל חודש מחדש זכאים הם לתבוע את הגמלה מכאן ואילך – אולם רטרואקטיבית זכאים הם ל-7 שנים בלבד. </a:t>
            </a:r>
          </a:p>
        </p:txBody>
      </p:sp>
    </p:spTree>
    <p:extLst>
      <p:ext uri="{BB962C8B-B14F-4D97-AF65-F5344CB8AC3E}">
        <p14:creationId xmlns:p14="http://schemas.microsoft.com/office/powerpoint/2010/main" val="2018941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A331EC1B-7B11-4F6D-B08B-BACC80DFB0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44167" y="0"/>
            <a:ext cx="2276046" cy="1514512"/>
          </a:xfrm>
          <a:prstGeom prst="rect">
            <a:avLst/>
          </a:prstGeom>
          <a:effectLst>
            <a:softEdge rad="127000"/>
          </a:effectLst>
        </p:spPr>
      </p:pic>
      <p:pic>
        <p:nvPicPr>
          <p:cNvPr id="4" name="Picture 2" descr="C:\Users\lior\Desktop\עריכת דין\מסמכי מקור משרד\לוגו משרד.jpg">
            <a:extLst>
              <a:ext uri="{FF2B5EF4-FFF2-40B4-BE49-F238E27FC236}">
                <a16:creationId xmlns:a16="http://schemas.microsoft.com/office/drawing/2014/main" id="{C4E1BC8C-F104-47FA-AD3C-4B855B6781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2347783" y="434090"/>
            <a:ext cx="7403888" cy="646331"/>
          </a:xfrm>
          <a:prstGeom prst="rect">
            <a:avLst/>
          </a:prstGeom>
          <a:noFill/>
        </p:spPr>
        <p:txBody>
          <a:bodyPr wrap="square" rtlCol="0">
            <a:spAutoFit/>
          </a:bodyPr>
          <a:lstStyle/>
          <a:p>
            <a:pPr algn="ctr"/>
            <a:r>
              <a:rPr lang="he-IL" sz="3600" b="1" u="sng" dirty="0">
                <a:solidFill>
                  <a:schemeClr val="accent6">
                    <a:lumMod val="50000"/>
                  </a:schemeClr>
                </a:solidFill>
              </a:rPr>
              <a:t>חישוב שכר מבוטח לעמית שכיר</a:t>
            </a:r>
            <a:endParaRPr lang="en-US" sz="3600" b="1" u="sng" dirty="0">
              <a:solidFill>
                <a:schemeClr val="accent6">
                  <a:lumMod val="50000"/>
                </a:schemeClr>
              </a:solidFill>
            </a:endParaRPr>
          </a:p>
        </p:txBody>
      </p:sp>
      <p:sp>
        <p:nvSpPr>
          <p:cNvPr id="6" name="TextBox 5"/>
          <p:cNvSpPr txBox="1"/>
          <p:nvPr/>
        </p:nvSpPr>
        <p:spPr>
          <a:xfrm>
            <a:off x="2031357" y="1532667"/>
            <a:ext cx="9468664" cy="4524315"/>
          </a:xfrm>
          <a:prstGeom prst="rect">
            <a:avLst/>
          </a:prstGeom>
          <a:noFill/>
        </p:spPr>
        <p:txBody>
          <a:bodyPr wrap="square" rtlCol="0">
            <a:spAutoFit/>
          </a:bodyPr>
          <a:lstStyle/>
          <a:p>
            <a:pPr algn="r"/>
            <a:r>
              <a:rPr lang="he-IL" sz="3200" dirty="0"/>
              <a:t> </a:t>
            </a:r>
            <a:r>
              <a:rPr lang="he-IL" sz="3200" u="sng" dirty="0"/>
              <a:t>שינוי</a:t>
            </a:r>
            <a:r>
              <a:rPr lang="he-IL" sz="3200" dirty="0"/>
              <a:t>:</a:t>
            </a:r>
          </a:p>
          <a:p>
            <a:pPr algn="r"/>
            <a:r>
              <a:rPr lang="he-IL" sz="3200" dirty="0"/>
              <a:t>חישוב שכר מבוטח, הינו בהתאם לאחוזי </a:t>
            </a:r>
            <a:r>
              <a:rPr lang="he-IL" sz="3200" b="1" dirty="0"/>
              <a:t>-</a:t>
            </a:r>
            <a:r>
              <a:rPr lang="he-IL" sz="3200" dirty="0"/>
              <a:t>הפרשה לרכיב התגמולים לפיהם העביר המעסיק את ההפקדות.</a:t>
            </a:r>
          </a:p>
          <a:p>
            <a:pPr algn="r"/>
            <a:r>
              <a:rPr lang="he-IL" sz="3200" dirty="0"/>
              <a:t>בכל מקרה בשיעור שלא יפחת מ 12.5% אף אם שיעור ההפקדות לתגמולים נמוך יותר.</a:t>
            </a:r>
          </a:p>
          <a:p>
            <a:pPr algn="r"/>
            <a:r>
              <a:rPr lang="he-IL" sz="3200" dirty="0"/>
              <a:t>(דוג: שכר 10,000 הפרשות רק 10% משמע זכויות ע"פ שכר 8,000)</a:t>
            </a:r>
          </a:p>
          <a:p>
            <a:pPr algn="r"/>
            <a:endParaRPr lang="he-IL" sz="3200" dirty="0"/>
          </a:p>
          <a:p>
            <a:pPr algn="r"/>
            <a:r>
              <a:rPr lang="he-IL" sz="3200" u="sng" dirty="0"/>
              <a:t>קודם</a:t>
            </a:r>
            <a:r>
              <a:rPr lang="he-IL" sz="3200" dirty="0"/>
              <a:t>: </a:t>
            </a:r>
          </a:p>
          <a:p>
            <a:pPr algn="r"/>
            <a:r>
              <a:rPr lang="he-IL" sz="3200" dirty="0"/>
              <a:t>אחוזי הפרשה בתגמולים: 10.00%, 11.50% או 14.50% בדיוק</a:t>
            </a:r>
          </a:p>
        </p:txBody>
      </p:sp>
    </p:spTree>
    <p:extLst>
      <p:ext uri="{BB962C8B-B14F-4D97-AF65-F5344CB8AC3E}">
        <p14:creationId xmlns:p14="http://schemas.microsoft.com/office/powerpoint/2010/main" val="24736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CE93E967-1A04-4D28-B603-CCA305491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6422" y="5264454"/>
            <a:ext cx="2473852" cy="1593546"/>
          </a:xfrm>
          <a:prstGeom prst="rect">
            <a:avLst/>
          </a:prstGeom>
          <a:effectLst>
            <a:softEdge rad="317500"/>
          </a:effectLst>
        </p:spPr>
      </p:pic>
      <p:pic>
        <p:nvPicPr>
          <p:cNvPr id="4" name="Picture 2" descr="C:\Users\lior\Desktop\עריכת דין\מסמכי מקור משרד\לוגו משרד.jpg">
            <a:extLst>
              <a:ext uri="{FF2B5EF4-FFF2-40B4-BE49-F238E27FC236}">
                <a16:creationId xmlns:a16="http://schemas.microsoft.com/office/drawing/2014/main" id="{E04CFF3A-EF0E-4626-9CC2-C201BDA5C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993558" y="411892"/>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מהו השכר הקובע ?</a:t>
            </a:r>
            <a:endParaRPr lang="en-US" sz="3800" b="1" u="sng" dirty="0">
              <a:solidFill>
                <a:schemeClr val="accent6">
                  <a:lumMod val="50000"/>
                </a:schemeClr>
              </a:solidFill>
            </a:endParaRPr>
          </a:p>
        </p:txBody>
      </p:sp>
      <p:sp>
        <p:nvSpPr>
          <p:cNvPr id="6" name="TextBox 5"/>
          <p:cNvSpPr txBox="1"/>
          <p:nvPr/>
        </p:nvSpPr>
        <p:spPr>
          <a:xfrm>
            <a:off x="1487347" y="1268627"/>
            <a:ext cx="9601542" cy="4154984"/>
          </a:xfrm>
          <a:prstGeom prst="rect">
            <a:avLst/>
          </a:prstGeom>
          <a:noFill/>
        </p:spPr>
        <p:txBody>
          <a:bodyPr wrap="square" rtlCol="0">
            <a:spAutoFit/>
          </a:bodyPr>
          <a:lstStyle/>
          <a:p>
            <a:pPr algn="r"/>
            <a:r>
              <a:rPr lang="he-IL" sz="4000" b="1" u="sng" dirty="0"/>
              <a:t>הגבוה</a:t>
            </a:r>
            <a:r>
              <a:rPr lang="he-IL" sz="4000" b="1" dirty="0"/>
              <a:t> מבין אלה:</a:t>
            </a:r>
            <a:endParaRPr lang="he-IL" sz="4000" dirty="0"/>
          </a:p>
          <a:p>
            <a:pPr algn="r"/>
            <a:endParaRPr lang="he-IL" sz="3200" b="1" dirty="0"/>
          </a:p>
          <a:p>
            <a:pPr algn="r" rtl="1"/>
            <a:r>
              <a:rPr lang="he-IL" sz="3200" dirty="0"/>
              <a:t>ממוצע שכר ב-3 חודשים רצופים אחרונים שקדמו לאירוע המזכה</a:t>
            </a:r>
          </a:p>
          <a:p>
            <a:pPr algn="r" rtl="1"/>
            <a:r>
              <a:rPr lang="he-IL" sz="3200" dirty="0"/>
              <a:t>ממוצע שכר מבוטח ב-12 חודשים רצופים אחרונים שקדמו לאירוע המזכה</a:t>
            </a:r>
          </a:p>
          <a:p>
            <a:pPr algn="r" rtl="1"/>
            <a:r>
              <a:rPr lang="he-IL" sz="3200" dirty="0"/>
              <a:t>ממוצע שכר מבוטח ב- 12 חודשים אחרונים שקדמו ל-12 החודשים האחרונים שקדמו לאירוע המזכה (13-24)</a:t>
            </a:r>
            <a:endParaRPr lang="he-IL" sz="3200" b="1" dirty="0"/>
          </a:p>
          <a:p>
            <a:pPr algn="r"/>
            <a:r>
              <a:rPr lang="he-IL" sz="3200" b="1" dirty="0"/>
              <a:t> </a:t>
            </a:r>
            <a:endParaRPr lang="en-US" sz="3200" dirty="0"/>
          </a:p>
        </p:txBody>
      </p:sp>
    </p:spTree>
    <p:extLst>
      <p:ext uri="{BB962C8B-B14F-4D97-AF65-F5344CB8AC3E}">
        <p14:creationId xmlns:p14="http://schemas.microsoft.com/office/powerpoint/2010/main" val="183286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CE93E967-1A04-4D28-B603-CCA305491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06422" y="5264454"/>
            <a:ext cx="2473852" cy="1593546"/>
          </a:xfrm>
          <a:prstGeom prst="rect">
            <a:avLst/>
          </a:prstGeom>
          <a:effectLst>
            <a:softEdge rad="317500"/>
          </a:effectLst>
        </p:spPr>
      </p:pic>
      <p:pic>
        <p:nvPicPr>
          <p:cNvPr id="4" name="Picture 2" descr="C:\Users\lior\Desktop\עריכת דין\מסמכי מקור משרד\לוגו משרד.jpg">
            <a:extLst>
              <a:ext uri="{FF2B5EF4-FFF2-40B4-BE49-F238E27FC236}">
                <a16:creationId xmlns:a16="http://schemas.microsoft.com/office/drawing/2014/main" id="{E04CFF3A-EF0E-4626-9CC2-C201BDA5C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993558" y="411892"/>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תקרת השכר הקובע</a:t>
            </a:r>
            <a:endParaRPr lang="en-US" sz="3800" b="1" u="sng" dirty="0">
              <a:solidFill>
                <a:schemeClr val="accent6">
                  <a:lumMod val="50000"/>
                </a:schemeClr>
              </a:solidFill>
            </a:endParaRPr>
          </a:p>
        </p:txBody>
      </p:sp>
      <p:sp>
        <p:nvSpPr>
          <p:cNvPr id="6" name="TextBox 5"/>
          <p:cNvSpPr txBox="1"/>
          <p:nvPr/>
        </p:nvSpPr>
        <p:spPr>
          <a:xfrm>
            <a:off x="2199503" y="1268627"/>
            <a:ext cx="8889386" cy="3908762"/>
          </a:xfrm>
          <a:prstGeom prst="rect">
            <a:avLst/>
          </a:prstGeom>
          <a:noFill/>
        </p:spPr>
        <p:txBody>
          <a:bodyPr wrap="square" rtlCol="0">
            <a:spAutoFit/>
          </a:bodyPr>
          <a:lstStyle/>
          <a:p>
            <a:pPr algn="r"/>
            <a:br>
              <a:rPr lang="en-US" sz="4000" b="1" dirty="0"/>
            </a:br>
            <a:r>
              <a:rPr lang="he-IL" sz="4000" b="1" dirty="0"/>
              <a:t>השכר הקובע לא יעלה על 3 פעמים שכר ממוצע במשק 10,867 * 3 = 32,601 </a:t>
            </a:r>
            <a:r>
              <a:rPr lang="he-IL" sz="3200" b="1" dirty="0"/>
              <a:t>₪</a:t>
            </a:r>
            <a:r>
              <a:rPr lang="he-IL" sz="4000" b="1" dirty="0"/>
              <a:t> לחודש</a:t>
            </a:r>
            <a:endParaRPr lang="he-IL" sz="4000" dirty="0"/>
          </a:p>
          <a:p>
            <a:pPr algn="r"/>
            <a:endParaRPr lang="he-IL" sz="3200" b="1" dirty="0"/>
          </a:p>
          <a:p>
            <a:pPr algn="r"/>
            <a:endParaRPr lang="he-IL" sz="3200" b="1" dirty="0"/>
          </a:p>
          <a:p>
            <a:pPr algn="r"/>
            <a:endParaRPr lang="he-IL" sz="3200" b="1" dirty="0"/>
          </a:p>
          <a:p>
            <a:pPr algn="r"/>
            <a:r>
              <a:rPr lang="he-IL" sz="3200" b="1" dirty="0"/>
              <a:t> </a:t>
            </a:r>
            <a:endParaRPr lang="en-US" sz="3200" dirty="0"/>
          </a:p>
        </p:txBody>
      </p:sp>
    </p:spTree>
    <p:extLst>
      <p:ext uri="{BB962C8B-B14F-4D97-AF65-F5344CB8AC3E}">
        <p14:creationId xmlns:p14="http://schemas.microsoft.com/office/powerpoint/2010/main" val="1732154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תמונה 5">
            <a:extLst>
              <a:ext uri="{FF2B5EF4-FFF2-40B4-BE49-F238E27FC236}">
                <a16:creationId xmlns:a16="http://schemas.microsoft.com/office/drawing/2014/main" id="{12D77B49-A25C-4C44-B95E-E9C1AFB269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165" y="0"/>
            <a:ext cx="2058935" cy="1482811"/>
          </a:xfrm>
          <a:prstGeom prst="rect">
            <a:avLst/>
          </a:prstGeom>
          <a:effectLst>
            <a:softEdge rad="406400"/>
          </a:effectLst>
        </p:spPr>
      </p:pic>
      <p:pic>
        <p:nvPicPr>
          <p:cNvPr id="5" name="Picture 2" descr="C:\Users\lior\Desktop\עריכת דין\מסמכי מקור משרד\לוגו משרד.jpg">
            <a:extLst>
              <a:ext uri="{FF2B5EF4-FFF2-40B4-BE49-F238E27FC236}">
                <a16:creationId xmlns:a16="http://schemas.microsoft.com/office/drawing/2014/main" id="{A4A7DD67-0972-4C21-B9B7-E2509C5A644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5517" y="5808055"/>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מלבן 1"/>
          <p:cNvSpPr/>
          <p:nvPr/>
        </p:nvSpPr>
        <p:spPr>
          <a:xfrm>
            <a:off x="2907958" y="295188"/>
            <a:ext cx="7842420" cy="646331"/>
          </a:xfrm>
          <a:prstGeom prst="rect">
            <a:avLst/>
          </a:prstGeom>
        </p:spPr>
        <p:txBody>
          <a:bodyPr wrap="square">
            <a:spAutoFit/>
          </a:bodyPr>
          <a:lstStyle/>
          <a:p>
            <a:pPr algn="ctr"/>
            <a:r>
              <a:rPr lang="he-IL" sz="3600" b="1" u="sng" dirty="0">
                <a:solidFill>
                  <a:schemeClr val="accent6">
                    <a:lumMod val="50000"/>
                  </a:schemeClr>
                </a:solidFill>
              </a:rPr>
              <a:t>נוהל הגשת תביעת נכות לקרן הפנסיה</a:t>
            </a:r>
            <a:endParaRPr lang="en-US" sz="3600" b="1" u="sng" dirty="0">
              <a:solidFill>
                <a:schemeClr val="accent6">
                  <a:lumMod val="50000"/>
                </a:schemeClr>
              </a:solidFill>
            </a:endParaRPr>
          </a:p>
        </p:txBody>
      </p:sp>
      <p:sp>
        <p:nvSpPr>
          <p:cNvPr id="3" name="מלבן 2"/>
          <p:cNvSpPr/>
          <p:nvPr/>
        </p:nvSpPr>
        <p:spPr>
          <a:xfrm>
            <a:off x="1919415" y="1109350"/>
            <a:ext cx="10008041" cy="5693866"/>
          </a:xfrm>
          <a:prstGeom prst="rect">
            <a:avLst/>
          </a:prstGeom>
        </p:spPr>
        <p:txBody>
          <a:bodyPr wrap="square">
            <a:spAutoFit/>
          </a:bodyPr>
          <a:lstStyle/>
          <a:p>
            <a:pPr algn="r"/>
            <a:r>
              <a:rPr lang="he-IL" sz="2800" u="sng" dirty="0"/>
              <a:t>הגשת תביעה</a:t>
            </a:r>
            <a:r>
              <a:rPr lang="he-IL" sz="2800" dirty="0"/>
              <a:t> </a:t>
            </a:r>
          </a:p>
          <a:p>
            <a:pPr algn="r"/>
            <a:r>
              <a:rPr lang="he-IL" sz="2800" dirty="0"/>
              <a:t>תיבדק על ידי רופא הקרן</a:t>
            </a:r>
          </a:p>
          <a:p>
            <a:pPr algn="r"/>
            <a:endParaRPr lang="he-IL" sz="2800" dirty="0"/>
          </a:p>
          <a:p>
            <a:pPr algn="r"/>
            <a:r>
              <a:rPr lang="he-IL" sz="2800" u="sng" dirty="0"/>
              <a:t>ערעור על החלטת רופא הקרן</a:t>
            </a:r>
          </a:p>
          <a:p>
            <a:pPr algn="r"/>
            <a:r>
              <a:rPr lang="he-IL" sz="2800" dirty="0"/>
              <a:t>מוגש לוועדה הרפואית</a:t>
            </a:r>
          </a:p>
          <a:p>
            <a:pPr algn="r"/>
            <a:r>
              <a:rPr lang="he-IL" sz="2800" dirty="0"/>
              <a:t>שני רופאים שלא בדקו את העמית קודם</a:t>
            </a:r>
          </a:p>
          <a:p>
            <a:pPr algn="r"/>
            <a:r>
              <a:rPr lang="he-IL" sz="2800" dirty="0"/>
              <a:t>ניתן למנות רופא מטעם התובע</a:t>
            </a:r>
          </a:p>
          <a:p>
            <a:pPr algn="r"/>
            <a:endParaRPr lang="he-IL" sz="2800" dirty="0"/>
          </a:p>
          <a:p>
            <a:pPr algn="r"/>
            <a:r>
              <a:rPr lang="he-IL" sz="2800" u="sng" dirty="0"/>
              <a:t>ערר על החלטת הועדה רפואית</a:t>
            </a:r>
          </a:p>
          <a:p>
            <a:pPr algn="r"/>
            <a:r>
              <a:rPr lang="he-IL" sz="2800" dirty="0"/>
              <a:t>מוגש לוועדה לערערים ("ועדה עליונה לעררים")</a:t>
            </a:r>
          </a:p>
          <a:p>
            <a:pPr algn="r"/>
            <a:r>
              <a:rPr lang="he-IL" sz="2800" dirty="0"/>
              <a:t>שלושה רופאים שלא בדקו קודם את העמית</a:t>
            </a:r>
          </a:p>
          <a:p>
            <a:pPr algn="r"/>
            <a:endParaRPr lang="he-IL" sz="2800" dirty="0"/>
          </a:p>
          <a:p>
            <a:pPr algn="r"/>
            <a:r>
              <a:rPr lang="he-IL" sz="2800" dirty="0"/>
              <a:t>החלטת הוועדה לעררים סופית. ניתן לערער בשאלות רפואיות בלבד לבית הדין </a:t>
            </a:r>
          </a:p>
        </p:txBody>
      </p:sp>
    </p:spTree>
    <p:extLst>
      <p:ext uri="{BB962C8B-B14F-4D97-AF65-F5344CB8AC3E}">
        <p14:creationId xmlns:p14="http://schemas.microsoft.com/office/powerpoint/2010/main" val="4010984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תמונה 2">
            <a:extLst>
              <a:ext uri="{FF2B5EF4-FFF2-40B4-BE49-F238E27FC236}">
                <a16:creationId xmlns:a16="http://schemas.microsoft.com/office/drawing/2014/main" id="{CE93E967-1A04-4D28-B603-CCA3054913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25448" y="5469956"/>
            <a:ext cx="2154825" cy="1388043"/>
          </a:xfrm>
          <a:prstGeom prst="rect">
            <a:avLst/>
          </a:prstGeom>
          <a:effectLst>
            <a:softEdge rad="317500"/>
          </a:effectLst>
        </p:spPr>
      </p:pic>
      <p:pic>
        <p:nvPicPr>
          <p:cNvPr id="4" name="Picture 2" descr="C:\Users\lior\Desktop\עריכת דין\מסמכי מקור משרד\לוגו משרד.jpg">
            <a:extLst>
              <a:ext uri="{FF2B5EF4-FFF2-40B4-BE49-F238E27FC236}">
                <a16:creationId xmlns:a16="http://schemas.microsoft.com/office/drawing/2014/main" id="{E04CFF3A-EF0E-4626-9CC2-C201BDA5C28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39800" y="5668963"/>
            <a:ext cx="1571625"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1993558" y="411892"/>
            <a:ext cx="8949790" cy="677108"/>
          </a:xfrm>
          <a:prstGeom prst="rect">
            <a:avLst/>
          </a:prstGeom>
          <a:noFill/>
        </p:spPr>
        <p:txBody>
          <a:bodyPr wrap="square" rtlCol="0">
            <a:spAutoFit/>
          </a:bodyPr>
          <a:lstStyle/>
          <a:p>
            <a:pPr algn="ctr"/>
            <a:r>
              <a:rPr lang="he-IL" sz="3800" b="1" u="sng" dirty="0">
                <a:solidFill>
                  <a:schemeClr val="accent6">
                    <a:lumMod val="50000"/>
                  </a:schemeClr>
                </a:solidFill>
              </a:rPr>
              <a:t>כיסויים ביטוחיים</a:t>
            </a:r>
            <a:endParaRPr lang="en-US" sz="3800" b="1" u="sng" dirty="0">
              <a:solidFill>
                <a:schemeClr val="accent6">
                  <a:lumMod val="50000"/>
                </a:schemeClr>
              </a:solidFill>
            </a:endParaRPr>
          </a:p>
        </p:txBody>
      </p:sp>
      <p:sp>
        <p:nvSpPr>
          <p:cNvPr id="6" name="TextBox 5"/>
          <p:cNvSpPr txBox="1"/>
          <p:nvPr/>
        </p:nvSpPr>
        <p:spPr>
          <a:xfrm>
            <a:off x="1869311" y="1268627"/>
            <a:ext cx="9219578" cy="4401205"/>
          </a:xfrm>
          <a:prstGeom prst="rect">
            <a:avLst/>
          </a:prstGeom>
          <a:noFill/>
        </p:spPr>
        <p:txBody>
          <a:bodyPr wrap="square" rtlCol="0">
            <a:spAutoFit/>
          </a:bodyPr>
          <a:lstStyle/>
          <a:p>
            <a:pPr algn="r"/>
            <a:r>
              <a:rPr lang="he-IL" sz="4000" dirty="0"/>
              <a:t>בתקנון נקבעו 7 מסלולים. עמיתים קיימים </a:t>
            </a:r>
            <a:r>
              <a:rPr lang="he-IL" sz="4000" dirty="0" err="1"/>
              <a:t>ישארו</a:t>
            </a:r>
            <a:r>
              <a:rPr lang="he-IL" sz="4000" dirty="0"/>
              <a:t> במסלולים שבחרו אך יוכלו לעבור לאחד מ- 7 מסלולים חדשים</a:t>
            </a:r>
          </a:p>
          <a:p>
            <a:pPr algn="r"/>
            <a:endParaRPr lang="he-IL" sz="4000" dirty="0"/>
          </a:p>
          <a:p>
            <a:pPr algn="r"/>
            <a:r>
              <a:rPr lang="he-IL" sz="4000" dirty="0"/>
              <a:t>מסלול </a:t>
            </a:r>
            <a:r>
              <a:rPr lang="he-IL" sz="4000" u="sng" dirty="0"/>
              <a:t>ברירת המחדל</a:t>
            </a:r>
            <a:endParaRPr lang="he-IL" sz="4000" dirty="0"/>
          </a:p>
          <a:p>
            <a:pPr algn="r"/>
            <a:r>
              <a:rPr lang="he-IL" sz="4000" dirty="0"/>
              <a:t>כיסוי 75% פ. נכות ו- 100% פ. שאירים </a:t>
            </a:r>
          </a:p>
          <a:p>
            <a:pPr algn="r"/>
            <a:r>
              <a:rPr lang="he-IL" sz="3200" dirty="0"/>
              <a:t>(למעט גברים המצטרפים לאחר גיל 41)</a:t>
            </a:r>
          </a:p>
        </p:txBody>
      </p:sp>
    </p:spTree>
    <p:extLst>
      <p:ext uri="{BB962C8B-B14F-4D97-AF65-F5344CB8AC3E}">
        <p14:creationId xmlns:p14="http://schemas.microsoft.com/office/powerpoint/2010/main" val="2397905660"/>
      </p:ext>
    </p:extLst>
  </p:cSld>
  <p:clrMapOvr>
    <a:masterClrMapping/>
  </p:clrMapOvr>
</p:sld>
</file>

<file path=ppt/theme/theme1.xml><?xml version="1.0" encoding="utf-8"?>
<a:theme xmlns:a="http://schemas.openxmlformats.org/drawingml/2006/main" name="חיתוך">
  <a:themeElements>
    <a:clrScheme name="חיתוך">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חיתוך">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חיתוך">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TM03457496[[fn=היסט]]</Template>
  <TotalTime>793</TotalTime>
  <Words>1667</Words>
  <Application>Microsoft Office PowerPoint</Application>
  <PresentationFormat>מסך רחב</PresentationFormat>
  <Paragraphs>199</Paragraphs>
  <Slides>25</Slides>
  <Notes>0</Notes>
  <HiddenSlides>0</HiddenSlides>
  <MMClips>0</MMClips>
  <ScaleCrop>false</ScaleCrop>
  <HeadingPairs>
    <vt:vector size="6" baseType="variant">
      <vt:variant>
        <vt:lpstr>גופנים בשימוש</vt:lpstr>
      </vt:variant>
      <vt:variant>
        <vt:i4>3</vt:i4>
      </vt:variant>
      <vt:variant>
        <vt:lpstr>ערכת נושא</vt:lpstr>
      </vt:variant>
      <vt:variant>
        <vt:i4>1</vt:i4>
      </vt:variant>
      <vt:variant>
        <vt:lpstr>כותרות שקופיות</vt:lpstr>
      </vt:variant>
      <vt:variant>
        <vt:i4>25</vt:i4>
      </vt:variant>
    </vt:vector>
  </HeadingPairs>
  <TitlesOfParts>
    <vt:vector size="29" baseType="lpstr">
      <vt:lpstr>Arial</vt:lpstr>
      <vt:lpstr>Calibri</vt:lpstr>
      <vt:lpstr>Franklin Gothic Book</vt:lpstr>
      <vt:lpstr>חיתוך</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office</dc:creator>
  <cp:lastModifiedBy>Lior Ken Dror</cp:lastModifiedBy>
  <cp:revision>128</cp:revision>
  <cp:lastPrinted>2018-04-16T09:16:35Z</cp:lastPrinted>
  <dcterms:created xsi:type="dcterms:W3CDTF">2018-04-12T11:17:35Z</dcterms:created>
  <dcterms:modified xsi:type="dcterms:W3CDTF">2020-02-23T22:30:44Z</dcterms:modified>
</cp:coreProperties>
</file>