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5"/>
  </p:notesMasterIdLst>
  <p:sldIdLst>
    <p:sldId id="256" r:id="rId2"/>
    <p:sldId id="286" r:id="rId3"/>
    <p:sldId id="277" r:id="rId4"/>
    <p:sldId id="257" r:id="rId5"/>
    <p:sldId id="258" r:id="rId6"/>
    <p:sldId id="263" r:id="rId7"/>
    <p:sldId id="259" r:id="rId8"/>
    <p:sldId id="266" r:id="rId9"/>
    <p:sldId id="261" r:id="rId10"/>
    <p:sldId id="267" r:id="rId11"/>
    <p:sldId id="268" r:id="rId12"/>
    <p:sldId id="270" r:id="rId13"/>
    <p:sldId id="271" r:id="rId14"/>
    <p:sldId id="281" r:id="rId15"/>
    <p:sldId id="280" r:id="rId16"/>
    <p:sldId id="272" r:id="rId17"/>
    <p:sldId id="276" r:id="rId18"/>
    <p:sldId id="275" r:id="rId19"/>
    <p:sldId id="274" r:id="rId20"/>
    <p:sldId id="279" r:id="rId21"/>
    <p:sldId id="282" r:id="rId22"/>
    <p:sldId id="284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834D2C-FBB5-4219-81EF-93A9E10AF2AC}" v="227" dt="2023-02-11T08:54:45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B8510B0-CA6E-4669-AE44-1CAC7BD9C34B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540B914-6DC4-4E9C-9313-96A2EFE1E7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065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0B914-6DC4-4E9C-9313-96A2EFE1E7B8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028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37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050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195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6484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872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638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3540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27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912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97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781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019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821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139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356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863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401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A70787D-D969-5941-8FBE-B57CEFB7D0FD}" type="datetimeFigureOut">
              <a:rPr lang="he-IL" smtClean="0"/>
              <a:t>כ"ג/שבט/תשפ"ג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ED16B5-8FC9-0E47-B07C-465A7B5D22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1130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lronim.co.il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p6.me/Z7EYZ" TargetMode="External"/><Relationship Id="rId2" Type="http://schemas.openxmlformats.org/officeDocument/2006/relationships/hyperlink" Target="https://www.passportcard.co.il/view/passportcardflightdelay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lronim.co.il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F7616F-E845-19B5-26B3-A9FFF3906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0592" y="685799"/>
            <a:ext cx="7818120" cy="2112265"/>
          </a:xfrm>
        </p:spPr>
        <p:txBody>
          <a:bodyPr/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חוויית לקוח </a:t>
            </a:r>
            <a:br>
              <a:rPr lang="he-IL" dirty="0"/>
            </a:br>
            <a:endParaRPr lang="he-IL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654B1F1-FF73-EB07-37B5-A14AE205A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304" y="2624329"/>
            <a:ext cx="10323576" cy="2441450"/>
          </a:xfrm>
        </p:spPr>
        <p:txBody>
          <a:bodyPr>
            <a:normAutofit/>
          </a:bodyPr>
          <a:lstStyle/>
          <a:p>
            <a:pPr algn="ctr"/>
            <a:endParaRPr lang="he-IL" sz="5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he-IL" sz="6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כלים דיגיטליים לסוכן</a:t>
            </a:r>
          </a:p>
        </p:txBody>
      </p:sp>
    </p:spTree>
    <p:extLst>
      <p:ext uri="{BB962C8B-B14F-4D97-AF65-F5344CB8AC3E}">
        <p14:creationId xmlns:p14="http://schemas.microsoft.com/office/powerpoint/2010/main" val="158281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A201D2-2E5C-3EE5-AD4D-06487125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913"/>
            <a:ext cx="12192000" cy="1819656"/>
          </a:xfrm>
        </p:spPr>
        <p:txBody>
          <a:bodyPr/>
          <a:lstStyle/>
          <a:p>
            <a:pPr algn="ctr"/>
            <a:r>
              <a:rPr lang="he-IL" b="1" dirty="0">
                <a:highlight>
                  <a:srgbClr val="800080"/>
                </a:highlight>
              </a:rPr>
              <a:t>             </a:t>
            </a:r>
            <a:r>
              <a:rPr lang="he-IL" sz="5400" b="1" dirty="0">
                <a:highlight>
                  <a:srgbClr val="800080"/>
                </a:highlight>
              </a:rPr>
              <a:t>מי מכיר? מי משתמש?</a:t>
            </a:r>
          </a:p>
        </p:txBody>
      </p:sp>
      <p:pic>
        <p:nvPicPr>
          <p:cNvPr id="4" name="Picture 2" descr="WhatsApp Business - אפליקציות ב-Google Play">
            <a:extLst>
              <a:ext uri="{FF2B5EF4-FFF2-40B4-BE49-F238E27FC236}">
                <a16:creationId xmlns:a16="http://schemas.microsoft.com/office/drawing/2014/main" id="{76C31F48-3E9A-85E6-0612-D3754B56A8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9584" y="2380582"/>
            <a:ext cx="5568695" cy="42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3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E3C73E-CFB8-9D8B-87A4-50A9696A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502921"/>
            <a:ext cx="10296144" cy="1453896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למה זה טוב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A0A0AA7-5DC7-15C9-BE08-319EA109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828800"/>
            <a:ext cx="10681780" cy="4718304"/>
          </a:xfrm>
        </p:spPr>
        <p:txBody>
          <a:bodyPr>
            <a:noAutofit/>
          </a:bodyPr>
          <a:lstStyle/>
          <a:p>
            <a:r>
              <a:rPr lang="he-IL" sz="3600" b="1" dirty="0">
                <a:solidFill>
                  <a:srgbClr val="FFFF00"/>
                </a:solidFill>
              </a:rPr>
              <a:t>נפרד </a:t>
            </a:r>
            <a:r>
              <a:rPr lang="he-IL" sz="3600" b="1" dirty="0" err="1">
                <a:solidFill>
                  <a:srgbClr val="FFFF00"/>
                </a:solidFill>
              </a:rPr>
              <a:t>מהישומון</a:t>
            </a:r>
            <a:r>
              <a:rPr lang="he-IL" sz="3600" b="1" dirty="0">
                <a:solidFill>
                  <a:srgbClr val="FFFF00"/>
                </a:solidFill>
              </a:rPr>
              <a:t> הפרטי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ניתן לשימוש על מס נייח (לדוגמא משרד)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עד 4 משתמשים עבודה במקביל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קטלוג מוצרים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סקרים (משוב,  צרכים)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חיבור לרשתות </a:t>
            </a:r>
            <a:r>
              <a:rPr lang="he-IL" sz="3600" b="1" dirty="0" err="1">
                <a:solidFill>
                  <a:srgbClr val="FFFF00"/>
                </a:solidFill>
              </a:rPr>
              <a:t>פייסבוק</a:t>
            </a:r>
            <a:r>
              <a:rPr lang="he-IL" sz="3600" b="1" dirty="0">
                <a:solidFill>
                  <a:srgbClr val="FFFF00"/>
                </a:solidFill>
              </a:rPr>
              <a:t> </a:t>
            </a:r>
            <a:r>
              <a:rPr lang="he-IL" sz="3600" b="1" dirty="0" err="1">
                <a:solidFill>
                  <a:srgbClr val="FFFF00"/>
                </a:solidFill>
              </a:rPr>
              <a:t>ואינסטגרם</a:t>
            </a:r>
            <a:endParaRPr lang="he-IL" sz="3600" b="1" dirty="0">
              <a:solidFill>
                <a:srgbClr val="FFFF00"/>
              </a:solidFill>
            </a:endParaRPr>
          </a:p>
          <a:p>
            <a:r>
              <a:rPr lang="he-IL" sz="3600" b="1" dirty="0">
                <a:solidFill>
                  <a:srgbClr val="FFFF00"/>
                </a:solidFill>
              </a:rPr>
              <a:t>מגוון הודעות (פתיחה, עסק סגור, תגובות מהירות)</a:t>
            </a:r>
          </a:p>
        </p:txBody>
      </p:sp>
    </p:spTree>
    <p:extLst>
      <p:ext uri="{BB962C8B-B14F-4D97-AF65-F5344CB8AC3E}">
        <p14:creationId xmlns:p14="http://schemas.microsoft.com/office/powerpoint/2010/main" val="285520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93D142-8D53-52D9-D754-E22650C2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0357"/>
            <a:ext cx="11102404" cy="703772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קטלוג</a:t>
            </a:r>
          </a:p>
        </p:txBody>
      </p:sp>
      <p:pic>
        <p:nvPicPr>
          <p:cNvPr id="5" name="מציין מיקום תוכן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0DFCCAFC-6931-7DF5-3B3A-B7A0568E4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83957"/>
            <a:ext cx="5879592" cy="5674043"/>
          </a:xfrm>
        </p:spPr>
      </p:pic>
    </p:spTree>
    <p:extLst>
      <p:ext uri="{BB962C8B-B14F-4D97-AF65-F5344CB8AC3E}">
        <p14:creationId xmlns:p14="http://schemas.microsoft.com/office/powerpoint/2010/main" val="55298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106643-32B6-4FE6-D92B-47144E74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621793"/>
            <a:ext cx="9957816" cy="996696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הודעות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2C0B3BC-BA18-7A3D-BD55-1E1D797FA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618489"/>
            <a:ext cx="9886252" cy="4681727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FFFF00"/>
                </a:solidFill>
              </a:rPr>
              <a:t>פתיחה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עסק סגור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תגובות מהירות</a:t>
            </a:r>
          </a:p>
        </p:txBody>
      </p:sp>
    </p:spTree>
    <p:extLst>
      <p:ext uri="{BB962C8B-B14F-4D97-AF65-F5344CB8AC3E}">
        <p14:creationId xmlns:p14="http://schemas.microsoft.com/office/powerpoint/2010/main" val="121320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492381-4C4B-224B-FD56-F54DCD4B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870" y="1353313"/>
            <a:ext cx="9537192" cy="768095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איך עושים זאת?</a:t>
            </a:r>
          </a:p>
        </p:txBody>
      </p:sp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C2D593D3-91B5-2EB1-7D41-2CABBEBDF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1" y="49003"/>
            <a:ext cx="5442801" cy="6759994"/>
          </a:xfrm>
        </p:spPr>
      </p:pic>
    </p:spTree>
    <p:extLst>
      <p:ext uri="{BB962C8B-B14F-4D97-AF65-F5344CB8AC3E}">
        <p14:creationId xmlns:p14="http://schemas.microsoft.com/office/powerpoint/2010/main" val="400860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5FCDFCE-0213-B3DF-9CC2-6647691F8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5" y="265176"/>
            <a:ext cx="5047489" cy="65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9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FDF2096-43ED-F590-7A80-04341CF01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92" y="347473"/>
            <a:ext cx="11507788" cy="1664208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הודעת פתיחה ,  הודעת עסק סגור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E5D0E44-3073-D0D6-6A41-51ECA717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591056"/>
            <a:ext cx="10425748" cy="4727448"/>
          </a:xfrm>
        </p:spPr>
        <p:txBody>
          <a:bodyPr>
            <a:normAutofit fontScale="92500" lnSpcReduction="10000"/>
          </a:bodyPr>
          <a:lstStyle/>
          <a:p>
            <a:endParaRPr lang="he-IL" dirty="0"/>
          </a:p>
          <a:p>
            <a:r>
              <a:rPr lang="he-IL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היי, תודה שיצרת קשר עם </a:t>
            </a:r>
            <a:r>
              <a:rPr lang="he-IL" sz="32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קלרונים</a:t>
            </a:r>
            <a:r>
              <a:rPr lang="he-IL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סוכנות לביטוח בעמ, ניצור איתך קשר בהקדם-דובי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200" b="1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www.kalronim.co.il</a:t>
            </a:r>
            <a:endParaRPr lang="he-IL" sz="3200" b="1" u="sng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he-IL" sz="3200" b="1" u="sng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e-IL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שלום, תודה על פנייתך. איננו זמינים כעת, נחזור אליך ברגע שנוכל</a:t>
            </a:r>
            <a:br>
              <a:rPr lang="he-IL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b="1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www.Kalronim.co.il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3757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0B0E3C-6B4D-F3E2-8386-16EAD731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556" y="0"/>
            <a:ext cx="11422444" cy="132587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תגובות  מהירות </a:t>
            </a:r>
          </a:p>
        </p:txBody>
      </p:sp>
      <p:pic>
        <p:nvPicPr>
          <p:cNvPr id="4" name="‪WhatsApp‬ 2023-01-21 15-45-54">
            <a:hlinkClick r:id="" action="ppaction://media"/>
            <a:extLst>
              <a:ext uri="{FF2B5EF4-FFF2-40B4-BE49-F238E27FC236}">
                <a16:creationId xmlns:a16="http://schemas.microsoft.com/office/drawing/2014/main" id="{781566D3-DE51-CCC3-523B-B26571F372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543" y="1335023"/>
            <a:ext cx="10612313" cy="5312665"/>
          </a:xfrm>
        </p:spPr>
      </p:pic>
    </p:spTree>
    <p:extLst>
      <p:ext uri="{BB962C8B-B14F-4D97-AF65-F5344CB8AC3E}">
        <p14:creationId xmlns:p14="http://schemas.microsoft.com/office/powerpoint/2010/main" val="339325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4F4966-B715-FA7B-3644-613FB14A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005841"/>
            <a:ext cx="11221276" cy="1060703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מה הלקוח רואה</a:t>
            </a:r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id="{B1BE0728-F693-D2E8-ED22-0F44BE6AD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2423160"/>
            <a:ext cx="4937655" cy="39410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https://www.passportcard.co.il/view/passportcardflightdelay</a:t>
            </a:r>
            <a:endParaRPr lang="he-IL" sz="3200" b="1" dirty="0">
              <a:solidFill>
                <a:srgbClr val="FFFF00"/>
              </a:solidFill>
            </a:endParaRPr>
          </a:p>
        </p:txBody>
      </p:sp>
      <p:sp>
        <p:nvSpPr>
          <p:cNvPr id="10" name="מציין מיקום תוכן 9">
            <a:extLst>
              <a:ext uri="{FF2B5EF4-FFF2-40B4-BE49-F238E27FC236}">
                <a16:creationId xmlns:a16="http://schemas.microsoft.com/office/drawing/2014/main" id="{73289CEF-01FD-94B6-EE6D-7917470E6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0136" y="2423161"/>
            <a:ext cx="5097608" cy="3648454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http://lp6.me/Z7EYZ</a:t>
            </a:r>
            <a:endParaRPr lang="he-IL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00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E252F7-9CAA-B5F8-389C-C7E9EBB0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74321"/>
            <a:ext cx="10654348" cy="1609343"/>
          </a:xfrm>
        </p:spPr>
        <p:txBody>
          <a:bodyPr>
            <a:normAutofit/>
          </a:bodyPr>
          <a:lstStyle/>
          <a:p>
            <a:pPr algn="ctr"/>
            <a:r>
              <a:rPr lang="he-IL" sz="6000" b="1" dirty="0">
                <a:highlight>
                  <a:srgbClr val="800080"/>
                </a:highlight>
              </a:rPr>
              <a:t>רשתות חברתיות</a:t>
            </a:r>
          </a:p>
        </p:txBody>
      </p:sp>
      <p:pic>
        <p:nvPicPr>
          <p:cNvPr id="1028" name="Picture 4" descr="איך לעבור נכון משימוש בפרופיל פרטי לניהול עמוד פייסבוק המייצג עסק - Webguy">
            <a:extLst>
              <a:ext uri="{FF2B5EF4-FFF2-40B4-BE49-F238E27FC236}">
                <a16:creationId xmlns:a16="http://schemas.microsoft.com/office/drawing/2014/main" id="{1092FD3A-6F35-3B4F-9D18-EDF08B8D05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967" y="20810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אינסטגרם – ויקיפדיה">
            <a:extLst>
              <a:ext uri="{FF2B5EF4-FFF2-40B4-BE49-F238E27FC236}">
                <a16:creationId xmlns:a16="http://schemas.microsoft.com/office/drawing/2014/main" id="{9D179D91-E608-7B89-D830-56249EBE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22" y="2138171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kTok | טיקטוק ישראל פרסום טלי דביר לבנת one">
            <a:extLst>
              <a:ext uri="{FF2B5EF4-FFF2-40B4-BE49-F238E27FC236}">
                <a16:creationId xmlns:a16="http://schemas.microsoft.com/office/drawing/2014/main" id="{546FA0F5-2F1E-3288-03CF-E1C2B387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77" y="2090546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יותר מ- 500 קבוצות וואטסאפ מובילות ופעילות במגוון נושאים">
            <a:extLst>
              <a:ext uri="{FF2B5EF4-FFF2-40B4-BE49-F238E27FC236}">
                <a16:creationId xmlns:a16="http://schemas.microsoft.com/office/drawing/2014/main" id="{1EF1C821-4F49-6044-2CE4-5C7A6F1E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75" y="4507758"/>
            <a:ext cx="2143124" cy="21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תוצאת תמונה עבור תמונות של יוטיוב">
            <a:extLst>
              <a:ext uri="{FF2B5EF4-FFF2-40B4-BE49-F238E27FC236}">
                <a16:creationId xmlns:a16="http://schemas.microsoft.com/office/drawing/2014/main" id="{CA8B22B2-6619-9A8D-4507-D2774C2B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96" y="4564950"/>
            <a:ext cx="2231136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2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0D0CDED-DA7E-983D-044A-91AAF5F81A43}"/>
              </a:ext>
            </a:extLst>
          </p:cNvPr>
          <p:cNvSpPr txBox="1"/>
          <p:nvPr/>
        </p:nvSpPr>
        <p:spPr>
          <a:xfrm>
            <a:off x="2139696" y="603504"/>
            <a:ext cx="865022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highlight>
                  <a:srgbClr val="800080"/>
                </a:highlight>
              </a:rPr>
              <a:t>"</a:t>
            </a:r>
            <a:r>
              <a:rPr lang="he-IL" sz="2800" b="1" dirty="0">
                <a:highlight>
                  <a:srgbClr val="800080"/>
                </a:highlight>
              </a:rPr>
              <a:t>היום </a:t>
            </a:r>
            <a:r>
              <a:rPr lang="he-IL" sz="2800" b="1" dirty="0" err="1">
                <a:highlight>
                  <a:srgbClr val="800080"/>
                </a:highlight>
              </a:rPr>
              <a:t>הכל</a:t>
            </a:r>
            <a:r>
              <a:rPr lang="he-IL" sz="2800" b="1" dirty="0">
                <a:highlight>
                  <a:srgbClr val="800080"/>
                </a:highlight>
              </a:rPr>
              <a:t> מתחיל ונגמר </a:t>
            </a:r>
            <a:r>
              <a:rPr lang="he-IL" sz="2800" b="1" dirty="0" err="1">
                <a:highlight>
                  <a:srgbClr val="800080"/>
                </a:highlight>
              </a:rPr>
              <a:t>בטכנולגיה</a:t>
            </a:r>
            <a:r>
              <a:rPr lang="he-IL" sz="2800" b="1" dirty="0">
                <a:highlight>
                  <a:srgbClr val="800080"/>
                </a:highlight>
              </a:rPr>
              <a:t> ובשרות טוב" </a:t>
            </a:r>
            <a:br>
              <a:rPr lang="he-IL" sz="1800" b="1" dirty="0">
                <a:highlight>
                  <a:srgbClr val="800080"/>
                </a:highlight>
              </a:rPr>
            </a:br>
            <a:r>
              <a:rPr lang="he-IL" b="1" dirty="0"/>
              <a:t>רעות שבבו   מנהלת מחלקת סוכנים אלטשולר</a:t>
            </a:r>
            <a:endParaRPr lang="he-IL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08F3B3E-DBA2-2E59-6AFE-6D4FFDD75CAF}"/>
              </a:ext>
            </a:extLst>
          </p:cNvPr>
          <p:cNvSpPr txBox="1"/>
          <p:nvPr/>
        </p:nvSpPr>
        <p:spPr>
          <a:xfrm>
            <a:off x="3051810" y="1947672"/>
            <a:ext cx="691515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chemeClr val="tx1"/>
                </a:solidFill>
                <a:highlight>
                  <a:srgbClr val="800080"/>
                </a:highlight>
              </a:rPr>
              <a:t>"סוכנים שיצליחו יהיו אלו שיצליחו ליצור תמהיל נכון בין שירות דיגיטלי ויחס אנושי</a:t>
            </a:r>
            <a:r>
              <a:rPr lang="he-IL" sz="1800" b="1" dirty="0">
                <a:solidFill>
                  <a:schemeClr val="tx1"/>
                </a:solidFill>
                <a:highlight>
                  <a:srgbClr val="800080"/>
                </a:highlight>
              </a:rPr>
              <a:t>"</a:t>
            </a:r>
          </a:p>
          <a:p>
            <a:pPr algn="ctr"/>
            <a:r>
              <a:rPr lang="he-IL" sz="2000" dirty="0"/>
              <a:t> </a:t>
            </a:r>
            <a:r>
              <a:rPr lang="he-IL" b="1" dirty="0">
                <a:solidFill>
                  <a:schemeClr val="tx1"/>
                </a:solidFill>
              </a:rPr>
              <a:t>ליאור דניאל מנהל חטיבה עסקית סימון </a:t>
            </a:r>
            <a:r>
              <a:rPr lang="he-IL" b="1" dirty="0" err="1">
                <a:solidFill>
                  <a:schemeClr val="tx1"/>
                </a:solidFill>
              </a:rPr>
              <a:t>ויזל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B8BD638-3B35-394A-9779-2B2EBBF0DBBD}"/>
              </a:ext>
            </a:extLst>
          </p:cNvPr>
          <p:cNvSpPr txBox="1"/>
          <p:nvPr/>
        </p:nvSpPr>
        <p:spPr>
          <a:xfrm>
            <a:off x="2779776" y="3429000"/>
            <a:ext cx="76535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chemeClr val="tx1"/>
                </a:solidFill>
                <a:highlight>
                  <a:srgbClr val="800080"/>
                </a:highlight>
              </a:rPr>
              <a:t>"מי שיפגר טכנולוגית עלול להיעלם"</a:t>
            </a:r>
          </a:p>
          <a:p>
            <a:pPr algn="ctr"/>
            <a:r>
              <a:rPr lang="he-IL" b="1" dirty="0">
                <a:solidFill>
                  <a:schemeClr val="tx1"/>
                </a:solidFill>
              </a:rPr>
              <a:t>צליל </a:t>
            </a:r>
            <a:r>
              <a:rPr lang="he-IL" b="1" dirty="0" err="1">
                <a:solidFill>
                  <a:schemeClr val="tx1"/>
                </a:solidFill>
              </a:rPr>
              <a:t>אלקיים</a:t>
            </a:r>
            <a:r>
              <a:rPr lang="he-IL" b="1" dirty="0">
                <a:solidFill>
                  <a:schemeClr val="tx1"/>
                </a:solidFill>
              </a:rPr>
              <a:t> </a:t>
            </a:r>
            <a:r>
              <a:rPr lang="he-IL" b="1" dirty="0" err="1">
                <a:solidFill>
                  <a:schemeClr val="tx1"/>
                </a:solidFill>
              </a:rPr>
              <a:t>סמנכל</a:t>
            </a:r>
            <a:r>
              <a:rPr lang="he-IL" b="1" dirty="0">
                <a:solidFill>
                  <a:schemeClr val="tx1"/>
                </a:solidFill>
              </a:rPr>
              <a:t> ומנהלת תחום מקצועי בית סוכן מטאור</a:t>
            </a:r>
          </a:p>
        </p:txBody>
      </p:sp>
    </p:spTree>
    <p:extLst>
      <p:ext uri="{BB962C8B-B14F-4D97-AF65-F5344CB8AC3E}">
        <p14:creationId xmlns:p14="http://schemas.microsoft.com/office/powerpoint/2010/main" val="4075736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B7D7053-0481-7575-CFEF-52B34480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2336"/>
            <a:ext cx="10727500" cy="1097281"/>
          </a:xfrm>
        </p:spPr>
        <p:txBody>
          <a:bodyPr>
            <a:normAutofit/>
          </a:bodyPr>
          <a:lstStyle/>
          <a:p>
            <a:pPr algn="ctr"/>
            <a:r>
              <a:rPr lang="he-IL" sz="6000" b="1" dirty="0">
                <a:highlight>
                  <a:srgbClr val="800080"/>
                </a:highlight>
              </a:rPr>
              <a:t>מה  עושים איתם 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94F0825-995B-3743-6D1C-97D5051A3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99617"/>
            <a:ext cx="9822244" cy="4471415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rgbClr val="FFFF00"/>
                </a:solidFill>
              </a:rPr>
              <a:t>דף </a:t>
            </a:r>
            <a:r>
              <a:rPr lang="he-IL" sz="3200" b="1" dirty="0" err="1">
                <a:solidFill>
                  <a:srgbClr val="FFFF00"/>
                </a:solidFill>
              </a:rPr>
              <a:t>פייסבוק</a:t>
            </a:r>
            <a:r>
              <a:rPr lang="he-IL" sz="3200" b="1" dirty="0">
                <a:solidFill>
                  <a:srgbClr val="FFFF00"/>
                </a:solidFill>
              </a:rPr>
              <a:t> עסקי- פרסומי תוכן, הפצת דפי נחיתה, </a:t>
            </a:r>
            <a:r>
              <a:rPr lang="he-IL" sz="3200" b="1" dirty="0" err="1">
                <a:solidFill>
                  <a:srgbClr val="FFFF00"/>
                </a:solidFill>
              </a:rPr>
              <a:t>ארועים</a:t>
            </a:r>
            <a:r>
              <a:rPr lang="he-IL" sz="3200" b="1" dirty="0">
                <a:solidFill>
                  <a:srgbClr val="FFFF00"/>
                </a:solidFill>
              </a:rPr>
              <a:t>, טיפים ,חברות בקבוצות </a:t>
            </a:r>
            <a:r>
              <a:rPr lang="he-IL" sz="3200" b="1" dirty="0" err="1">
                <a:solidFill>
                  <a:srgbClr val="FFFF00"/>
                </a:solidFill>
              </a:rPr>
              <a:t>יעודיות</a:t>
            </a:r>
            <a:r>
              <a:rPr lang="he-IL" sz="3200" b="1" dirty="0">
                <a:solidFill>
                  <a:srgbClr val="FFFF00"/>
                </a:solidFill>
              </a:rPr>
              <a:t> </a:t>
            </a:r>
          </a:p>
          <a:p>
            <a:r>
              <a:rPr lang="he-IL" sz="3200" b="1" dirty="0">
                <a:solidFill>
                  <a:srgbClr val="FFFF00"/>
                </a:solidFill>
              </a:rPr>
              <a:t>קבוצות </a:t>
            </a:r>
            <a:r>
              <a:rPr lang="he-IL" sz="3200" b="1" dirty="0" err="1">
                <a:solidFill>
                  <a:srgbClr val="FFFF00"/>
                </a:solidFill>
              </a:rPr>
              <a:t>ווטסאפ</a:t>
            </a:r>
            <a:r>
              <a:rPr lang="he-IL" sz="3200" b="1" dirty="0">
                <a:solidFill>
                  <a:srgbClr val="FFFF00"/>
                </a:solidFill>
              </a:rPr>
              <a:t>- חו"ל, </a:t>
            </a:r>
            <a:r>
              <a:rPr lang="he-IL" sz="3200" b="1" dirty="0" err="1">
                <a:solidFill>
                  <a:srgbClr val="FFFF00"/>
                </a:solidFill>
              </a:rPr>
              <a:t>עיסקי</a:t>
            </a:r>
            <a:r>
              <a:rPr lang="he-IL" sz="3200" b="1" dirty="0">
                <a:solidFill>
                  <a:srgbClr val="FFFF00"/>
                </a:solidFill>
              </a:rPr>
              <a:t> (ביטוח, פיננסים, פרישה),קבוצות קהילתיות</a:t>
            </a:r>
          </a:p>
          <a:p>
            <a:r>
              <a:rPr lang="he-IL" sz="3200" b="1" dirty="0">
                <a:solidFill>
                  <a:srgbClr val="FFFF00"/>
                </a:solidFill>
              </a:rPr>
              <a:t>סרטוני תוכן – </a:t>
            </a:r>
            <a:r>
              <a:rPr lang="he-IL" sz="3200" b="1" dirty="0" err="1">
                <a:solidFill>
                  <a:srgbClr val="FFFF00"/>
                </a:solidFill>
              </a:rPr>
              <a:t>בפייסבוק</a:t>
            </a:r>
            <a:r>
              <a:rPr lang="he-IL" sz="3200" b="1" dirty="0">
                <a:solidFill>
                  <a:srgbClr val="FFFF00"/>
                </a:solidFill>
              </a:rPr>
              <a:t>, </a:t>
            </a:r>
            <a:r>
              <a:rPr lang="he-IL" sz="3200" b="1" dirty="0" err="1">
                <a:solidFill>
                  <a:srgbClr val="FFFF00"/>
                </a:solidFill>
              </a:rPr>
              <a:t>טיקטוק</a:t>
            </a:r>
            <a:r>
              <a:rPr lang="he-IL" sz="3200" b="1" dirty="0">
                <a:solidFill>
                  <a:srgbClr val="FFFF00"/>
                </a:solidFill>
              </a:rPr>
              <a:t>, </a:t>
            </a:r>
            <a:r>
              <a:rPr lang="he-IL" sz="3200" b="1" dirty="0" err="1">
                <a:solidFill>
                  <a:srgbClr val="FFFF00"/>
                </a:solidFill>
              </a:rPr>
              <a:t>יוטיוב</a:t>
            </a:r>
            <a:endParaRPr lang="he-IL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46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6E896F8-9D2C-929A-F907-98F222EA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1" y="640080"/>
            <a:ext cx="10331509" cy="1124712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אז מה היה לנו?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15FD8CE-4CF4-50F7-AEA8-D9235679A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6631" y="2481607"/>
            <a:ext cx="7937369" cy="3931920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FFFF00"/>
                </a:solidFill>
              </a:rPr>
              <a:t>עולם של נוכחות ונראות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FFFF00"/>
                </a:solidFill>
              </a:rPr>
              <a:t> נדרשת תגובה מהירה וסיפוק מידי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FFFF00"/>
                </a:solidFill>
              </a:rPr>
              <a:t>מגוון כלים ואמצעים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FFFF00"/>
                </a:solidFill>
              </a:rPr>
              <a:t>אך בסוף </a:t>
            </a:r>
            <a:r>
              <a:rPr lang="he-IL" sz="3200" b="1" dirty="0" err="1">
                <a:solidFill>
                  <a:srgbClr val="FFFF00"/>
                </a:solidFill>
              </a:rPr>
              <a:t>טאצ</a:t>
            </a:r>
            <a:r>
              <a:rPr lang="he-IL" sz="3200" b="1" dirty="0">
                <a:solidFill>
                  <a:srgbClr val="FFFF00"/>
                </a:solidFill>
              </a:rPr>
              <a:t> אישי וקשר אנושי 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03251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אדם, צהוב, חליפה&#10;&#10;התיאור נוצר באופן אוטומטי">
            <a:extLst>
              <a:ext uri="{FF2B5EF4-FFF2-40B4-BE49-F238E27FC236}">
                <a16:creationId xmlns:a16="http://schemas.microsoft.com/office/drawing/2014/main" id="{3604FDE8-FB10-7738-7AAE-FDCF4762E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71" y="320040"/>
            <a:ext cx="62179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3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57A7D3-B23B-0B3A-8665-9665B1F1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271017"/>
            <a:ext cx="9072436" cy="4087368"/>
          </a:xfrm>
        </p:spPr>
        <p:txBody>
          <a:bodyPr>
            <a:normAutofit/>
          </a:bodyPr>
          <a:lstStyle/>
          <a:p>
            <a:pPr algn="r"/>
            <a:r>
              <a:rPr lang="he-IL" sz="6600" b="1" dirty="0">
                <a:highlight>
                  <a:srgbClr val="800080"/>
                </a:highlight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121142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B5726B-C8B6-A7C7-A266-251245C2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12" y="521209"/>
            <a:ext cx="11000232" cy="749808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ועכשיו סרט</a:t>
            </a:r>
          </a:p>
        </p:txBody>
      </p:sp>
      <p:pic>
        <p:nvPicPr>
          <p:cNvPr id="7" name="What is Customer Experience_">
            <a:hlinkClick r:id="" action="ppaction://media"/>
            <a:extLst>
              <a:ext uri="{FF2B5EF4-FFF2-40B4-BE49-F238E27FC236}">
                <a16:creationId xmlns:a16="http://schemas.microsoft.com/office/drawing/2014/main" id="{7D29D73A-33AD-BD77-2FC4-03750384B3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313" y="1752562"/>
            <a:ext cx="9417367" cy="4383062"/>
          </a:xfrm>
        </p:spPr>
      </p:pic>
    </p:spTree>
    <p:extLst>
      <p:ext uri="{BB962C8B-B14F-4D97-AF65-F5344CB8AC3E}">
        <p14:creationId xmlns:p14="http://schemas.microsoft.com/office/powerpoint/2010/main" val="85920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08135B-CF22-E8AE-BD05-C53FD7D2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37744"/>
            <a:ext cx="11507788" cy="13441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חווית לקוח מהי?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F3D8793-7BEE-9330-A5F7-1F640BB16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581912"/>
            <a:ext cx="11175556" cy="4791456"/>
          </a:xfrm>
        </p:spPr>
        <p:txBody>
          <a:bodyPr>
            <a:normAutofit lnSpcReduction="10000"/>
          </a:bodyPr>
          <a:lstStyle/>
          <a:p>
            <a:endParaRPr lang="he-IL" dirty="0"/>
          </a:p>
          <a:p>
            <a:r>
              <a:rPr lang="he-IL" sz="3600" b="1" dirty="0">
                <a:solidFill>
                  <a:srgbClr val="FFFF00"/>
                </a:solidFill>
              </a:rPr>
              <a:t>חווית לקוח מוגדרת כסך כל האינטראקציות והמימשקים של לקוח עם בית </a:t>
            </a:r>
            <a:r>
              <a:rPr lang="he-IL" sz="3600" b="1" dirty="0" err="1">
                <a:solidFill>
                  <a:srgbClr val="FFFF00"/>
                </a:solidFill>
              </a:rPr>
              <a:t>העסק,והערך</a:t>
            </a:r>
            <a:r>
              <a:rPr lang="he-IL" sz="3600" b="1" dirty="0">
                <a:solidFill>
                  <a:srgbClr val="FFFF00"/>
                </a:solidFill>
              </a:rPr>
              <a:t> המוסף המוענק ללקוח .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אינטראקציה חיובית 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אינטראקציה שלילית 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החוויה משפיעה על הקטנת הרגישות למחיר ,בידול למול המתחרים,חיבור רגשי וחיזוק מיצובי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2757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527125-51DD-6597-A2BD-BBB1D0DE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37745"/>
            <a:ext cx="11507788" cy="1225295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מה עומד לרשותנו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849EF82-B381-6F0F-9A53-5A30AE8A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63040"/>
            <a:ext cx="10334308" cy="4626863"/>
          </a:xfrm>
        </p:spPr>
        <p:txBody>
          <a:bodyPr>
            <a:normAutofit fontScale="85000" lnSpcReduction="20000"/>
          </a:bodyPr>
          <a:lstStyle/>
          <a:p>
            <a:r>
              <a:rPr lang="he-IL" sz="4200" b="1" dirty="0">
                <a:solidFill>
                  <a:srgbClr val="FFFF00"/>
                </a:solidFill>
              </a:rPr>
              <a:t>כרטיס ביקור דיגיטלי</a:t>
            </a:r>
          </a:p>
          <a:p>
            <a:r>
              <a:rPr lang="he-IL" sz="4200" b="1" dirty="0">
                <a:solidFill>
                  <a:srgbClr val="FFFF00"/>
                </a:solidFill>
              </a:rPr>
              <a:t>אתר אינטרנט פעיל,רספונסיבי </a:t>
            </a:r>
          </a:p>
          <a:p>
            <a:r>
              <a:rPr lang="he-IL" sz="4200" b="1" dirty="0">
                <a:solidFill>
                  <a:srgbClr val="FFFF00"/>
                </a:solidFill>
              </a:rPr>
              <a:t>מערכות ניהול דיגיטליות (</a:t>
            </a:r>
            <a:r>
              <a:rPr lang="en-US" sz="4200" b="1" dirty="0">
                <a:solidFill>
                  <a:srgbClr val="FFFF00"/>
                </a:solidFill>
              </a:rPr>
              <a:t>crm</a:t>
            </a:r>
            <a:r>
              <a:rPr lang="he-IL" sz="4200" b="1" dirty="0">
                <a:solidFill>
                  <a:srgbClr val="FFFF00"/>
                </a:solidFill>
              </a:rPr>
              <a:t>,אלמגור,סמס)</a:t>
            </a:r>
          </a:p>
          <a:p>
            <a:r>
              <a:rPr lang="he-IL" sz="4200" b="1" dirty="0">
                <a:solidFill>
                  <a:srgbClr val="FFFF00"/>
                </a:solidFill>
              </a:rPr>
              <a:t>ווטסאפ עסקי</a:t>
            </a:r>
          </a:p>
          <a:p>
            <a:r>
              <a:rPr lang="he-IL" sz="4200" b="1" dirty="0">
                <a:solidFill>
                  <a:srgbClr val="FFFF00"/>
                </a:solidFill>
              </a:rPr>
              <a:t>רשתות חברתיות </a:t>
            </a:r>
          </a:p>
          <a:p>
            <a:r>
              <a:rPr lang="he-IL" sz="4200" b="1" dirty="0" err="1">
                <a:solidFill>
                  <a:srgbClr val="FFFF00"/>
                </a:solidFill>
              </a:rPr>
              <a:t>צאטבוט</a:t>
            </a:r>
            <a:endParaRPr lang="he-IL" sz="4200" b="1" dirty="0">
              <a:solidFill>
                <a:srgbClr val="FFFF00"/>
              </a:solidFill>
            </a:endParaRPr>
          </a:p>
          <a:p>
            <a:r>
              <a:rPr lang="he-IL" sz="4200" b="1" dirty="0">
                <a:solidFill>
                  <a:srgbClr val="FFFF00"/>
                </a:solidFill>
              </a:rPr>
              <a:t>שאלוני משוב- שרות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2088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0EC4D9-4836-A13E-624E-0E96CDF1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210312"/>
            <a:ext cx="10692384" cy="1682795"/>
          </a:xfrm>
        </p:spPr>
        <p:txBody>
          <a:bodyPr/>
          <a:lstStyle/>
          <a:p>
            <a:pPr algn="ctr"/>
            <a:r>
              <a:rPr lang="he-IL" dirty="0"/>
              <a:t> </a:t>
            </a:r>
            <a:r>
              <a:rPr lang="he-IL" sz="5400" b="1" dirty="0">
                <a:highlight>
                  <a:srgbClr val="800080"/>
                </a:highlight>
              </a:rPr>
              <a:t>כרטיסי ביקור-  מכירים? זוכרים? </a:t>
            </a:r>
          </a:p>
        </p:txBody>
      </p:sp>
      <p:pic>
        <p:nvPicPr>
          <p:cNvPr id="2050" name="Picture 2" descr="סטוק בוק&quot; אוגדן ל 160 כרטיסי ביקור דמוי עור – א.א. חריתה ממוחשבת">
            <a:extLst>
              <a:ext uri="{FF2B5EF4-FFF2-40B4-BE49-F238E27FC236}">
                <a16:creationId xmlns:a16="http://schemas.microsoft.com/office/drawing/2014/main" id="{37A7B976-7259-99A6-2A6A-E2DA02BF34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72" y="1997100"/>
            <a:ext cx="5161428" cy="39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אוגדן כרטיסי ביקור | קונדור מוצרי פרסום">
            <a:extLst>
              <a:ext uri="{FF2B5EF4-FFF2-40B4-BE49-F238E27FC236}">
                <a16:creationId xmlns:a16="http://schemas.microsoft.com/office/drawing/2014/main" id="{B56E6809-55B2-7D08-E870-90553A941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893107"/>
            <a:ext cx="4800600" cy="45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7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5B20AF3-4552-F5D6-C65E-1881F47E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66929"/>
            <a:ext cx="11376724" cy="1271015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כרטיס ביקור דיגיטלי</a:t>
            </a:r>
          </a:p>
        </p:txBody>
      </p:sp>
      <p:pic>
        <p:nvPicPr>
          <p:cNvPr id="4" name="תמונה 4">
            <a:extLst>
              <a:ext uri="{FF2B5EF4-FFF2-40B4-BE49-F238E27FC236}">
                <a16:creationId xmlns:a16="http://schemas.microsoft.com/office/drawing/2014/main" id="{17706B51-282D-DD28-BC32-0644083BA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44" y="1837944"/>
            <a:ext cx="3611880" cy="4636009"/>
          </a:xfr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C110E8C-1AC4-5753-D0F6-4C59ECAD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112" y="1819656"/>
            <a:ext cx="4818888" cy="46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4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096901-A7A2-9F33-8E2D-C19950BE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1"/>
            <a:ext cx="11166412" cy="1353311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אתר אינטרנט פעיל </a:t>
            </a:r>
            <a:r>
              <a:rPr lang="he-IL" sz="5400" b="1" dirty="0" err="1">
                <a:highlight>
                  <a:srgbClr val="800080"/>
                </a:highlight>
              </a:rPr>
              <a:t>ורספונסיבי</a:t>
            </a:r>
            <a:endParaRPr lang="he-IL" sz="5400" b="1" dirty="0">
              <a:highlight>
                <a:srgbClr val="800080"/>
              </a:highlight>
            </a:endParaRPr>
          </a:p>
        </p:txBody>
      </p:sp>
      <p:pic>
        <p:nvPicPr>
          <p:cNvPr id="4" name="מציין מיקום תוכן 7">
            <a:extLst>
              <a:ext uri="{FF2B5EF4-FFF2-40B4-BE49-F238E27FC236}">
                <a16:creationId xmlns:a16="http://schemas.microsoft.com/office/drawing/2014/main" id="{1A3A6E1D-A73B-F440-7445-09E471C2A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2136836"/>
            <a:ext cx="10773219" cy="4539519"/>
          </a:xfr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50C6891-CA24-0C0D-5362-264EC633B5A9}"/>
              </a:ext>
            </a:extLst>
          </p:cNvPr>
          <p:cNvSpPr txBox="1"/>
          <p:nvPr/>
        </p:nvSpPr>
        <p:spPr>
          <a:xfrm>
            <a:off x="7205472" y="3244334"/>
            <a:ext cx="355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>
                <a:hlinkClick r:id="rId3"/>
              </a:rPr>
              <a:t>http://www.kalronim.co.il/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1582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40FEB1-9A0F-5A2D-159F-E76A329B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768" y="685801"/>
            <a:ext cx="9935020" cy="1709927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highlight>
                  <a:srgbClr val="800080"/>
                </a:highlight>
              </a:rPr>
              <a:t>מערכות ניהול דיגיטליות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FA4D85-F2D1-DAFB-825B-348B31FAF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020824"/>
            <a:ext cx="10901236" cy="452628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FFFF00"/>
                </a:solidFill>
              </a:rPr>
              <a:t>שימוש בטכנולוגיה לאינטראקציה  עם הלקוח באופן דיגיטלי-חתימה מרחוק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טפסי הצעות ,שינויים,הורדת כיסויים,ביטולים בקיצור כל הפעולות בדיגיטל לא בפקס או שליחת </a:t>
            </a:r>
            <a:r>
              <a:rPr lang="en-US" sz="3600" b="1" dirty="0">
                <a:solidFill>
                  <a:srgbClr val="FFFF00"/>
                </a:solidFill>
              </a:rPr>
              <a:t>pdf </a:t>
            </a:r>
            <a:r>
              <a:rPr lang="he-IL" sz="3600" b="1" dirty="0">
                <a:solidFill>
                  <a:srgbClr val="FFFF00"/>
                </a:solidFill>
              </a:rPr>
              <a:t> תדפיס תסרוק תחזיר.</a:t>
            </a:r>
          </a:p>
          <a:p>
            <a:r>
              <a:rPr lang="he-IL" sz="3600" b="1" dirty="0">
                <a:solidFill>
                  <a:srgbClr val="FFFF00"/>
                </a:solidFill>
              </a:rPr>
              <a:t>כניסה לאזור אישי – תיק לקוח דרך האתר</a:t>
            </a:r>
          </a:p>
        </p:txBody>
      </p:sp>
    </p:spTree>
    <p:extLst>
      <p:ext uri="{BB962C8B-B14F-4D97-AF65-F5344CB8AC3E}">
        <p14:creationId xmlns:p14="http://schemas.microsoft.com/office/powerpoint/2010/main" val="988929702"/>
      </p:ext>
    </p:extLst>
  </p:cSld>
  <p:clrMapOvr>
    <a:masterClrMapping/>
  </p:clrMapOvr>
</p:sld>
</file>

<file path=ppt/theme/theme1.xml><?xml version="1.0" encoding="utf-8"?>
<a:theme xmlns:a="http://schemas.openxmlformats.org/drawingml/2006/main" name="פרוסה">
  <a:themeElements>
    <a:clrScheme name="פרוסה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פרוסה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פרוסה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TM02900771[[fn=פרוסה]]</Template>
  <TotalTime>849</TotalTime>
  <Words>407</Words>
  <Application>Microsoft Office PowerPoint</Application>
  <PresentationFormat>מסך רחב</PresentationFormat>
  <Paragraphs>69</Paragraphs>
  <Slides>23</Slides>
  <Notes>1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Tahoma</vt:lpstr>
      <vt:lpstr>Wingdings 3</vt:lpstr>
      <vt:lpstr>פרוסה</vt:lpstr>
      <vt:lpstr>חוויית לקוח  </vt:lpstr>
      <vt:lpstr>מצגת של PowerPoint‏</vt:lpstr>
      <vt:lpstr>ועכשיו סרט</vt:lpstr>
      <vt:lpstr>חווית לקוח מהי?</vt:lpstr>
      <vt:lpstr>מה עומד לרשותנו </vt:lpstr>
      <vt:lpstr> כרטיסי ביקור-  מכירים? זוכרים? </vt:lpstr>
      <vt:lpstr>כרטיס ביקור דיגיטלי</vt:lpstr>
      <vt:lpstr>אתר אינטרנט פעיל ורספונסיבי</vt:lpstr>
      <vt:lpstr>מערכות ניהול דיגיטליות </vt:lpstr>
      <vt:lpstr>             מי מכיר? מי משתמש?</vt:lpstr>
      <vt:lpstr>למה זה טוב </vt:lpstr>
      <vt:lpstr>קטלוג</vt:lpstr>
      <vt:lpstr>הודעות</vt:lpstr>
      <vt:lpstr>איך עושים זאת?</vt:lpstr>
      <vt:lpstr>מצגת של PowerPoint‏</vt:lpstr>
      <vt:lpstr>הודעת פתיחה ,  הודעת עסק סגור</vt:lpstr>
      <vt:lpstr>תגובות  מהירות </vt:lpstr>
      <vt:lpstr>מה הלקוח רואה</vt:lpstr>
      <vt:lpstr>רשתות חברתיות</vt:lpstr>
      <vt:lpstr>מה  עושים איתם ?</vt:lpstr>
      <vt:lpstr>אז מה היה לנו?</vt:lpstr>
      <vt:lpstr>מצגת של PowerPoint‏</vt:lpstr>
      <vt:lpstr>תודה על ההקשבה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חווית לקוח  כלים דיגיטליים לסוכן</dc:title>
  <dc:creator>Dubi Kalron</dc:creator>
  <cp:lastModifiedBy>מעוז</cp:lastModifiedBy>
  <cp:revision>3</cp:revision>
  <dcterms:created xsi:type="dcterms:W3CDTF">2023-01-13T19:26:54Z</dcterms:created>
  <dcterms:modified xsi:type="dcterms:W3CDTF">2023-02-14T07:25:44Z</dcterms:modified>
</cp:coreProperties>
</file>